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  <p:sldMasterId id="2147483674" r:id="rId3"/>
  </p:sldMasterIdLst>
  <p:notesMasterIdLst>
    <p:notesMasterId r:id="rId47"/>
  </p:notesMasterIdLst>
  <p:sldIdLst>
    <p:sldId id="256" r:id="rId4"/>
    <p:sldId id="292" r:id="rId5"/>
    <p:sldId id="291" r:id="rId6"/>
    <p:sldId id="290" r:id="rId7"/>
    <p:sldId id="293" r:id="rId8"/>
    <p:sldId id="294" r:id="rId9"/>
    <p:sldId id="295" r:id="rId10"/>
    <p:sldId id="296" r:id="rId11"/>
    <p:sldId id="303" r:id="rId12"/>
    <p:sldId id="302" r:id="rId13"/>
    <p:sldId id="299" r:id="rId14"/>
    <p:sldId id="300" r:id="rId15"/>
    <p:sldId id="301" r:id="rId16"/>
    <p:sldId id="307" r:id="rId17"/>
    <p:sldId id="257" r:id="rId18"/>
    <p:sldId id="260" r:id="rId19"/>
    <p:sldId id="264" r:id="rId20"/>
    <p:sldId id="263" r:id="rId21"/>
    <p:sldId id="262" r:id="rId22"/>
    <p:sldId id="265" r:id="rId23"/>
    <p:sldId id="258" r:id="rId24"/>
    <p:sldId id="268" r:id="rId25"/>
    <p:sldId id="261" r:id="rId26"/>
    <p:sldId id="269" r:id="rId27"/>
    <p:sldId id="275" r:id="rId28"/>
    <p:sldId id="272" r:id="rId29"/>
    <p:sldId id="271" r:id="rId30"/>
    <p:sldId id="267" r:id="rId31"/>
    <p:sldId id="273" r:id="rId32"/>
    <p:sldId id="274" r:id="rId33"/>
    <p:sldId id="278" r:id="rId34"/>
    <p:sldId id="270" r:id="rId35"/>
    <p:sldId id="282" r:id="rId36"/>
    <p:sldId id="283" r:id="rId37"/>
    <p:sldId id="286" r:id="rId38"/>
    <p:sldId id="287" r:id="rId39"/>
    <p:sldId id="284" r:id="rId40"/>
    <p:sldId id="285" r:id="rId41"/>
    <p:sldId id="280" r:id="rId42"/>
    <p:sldId id="289" r:id="rId43"/>
    <p:sldId id="288" r:id="rId44"/>
    <p:sldId id="305" r:id="rId45"/>
    <p:sldId id="306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2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1EB05-406B-7FB1-03BA-97A8A1C2409F}" v="968" dt="2022-05-14T20:20:40.345"/>
    <p1510:client id="{6B2F718F-C476-4DCB-B9D7-7AB4823F058B}" v="2149" dt="2022-05-10T02:45:09.040"/>
    <p1510:client id="{A52B73CF-1409-9744-8EB7-4779C1EE966C}" v="381" dt="2022-05-14T04:57:39.666"/>
    <p1510:client id="{C7372949-4C58-5FFC-EBE7-8FAF51275F30}" v="898" dt="2022-05-14T17:01:07.370"/>
    <p1510:client id="{E4B897AA-B137-756E-7B88-37076B3CB79D}" v="41" dt="2022-05-10T16:43:59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88001-1857-45B7-8DB6-4FAE83FC8891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8F53C8A-04A0-4A15-9DC3-231D50DCA630}">
      <dgm:prSet/>
      <dgm:spPr/>
      <dgm:t>
        <a:bodyPr/>
        <a:lstStyle/>
        <a:p>
          <a:r>
            <a:rPr lang="es-ES" dirty="0"/>
            <a:t>Pandas</a:t>
          </a:r>
          <a:endParaRPr lang="en-US" dirty="0"/>
        </a:p>
      </dgm:t>
    </dgm:pt>
    <dgm:pt modelId="{FA3A4BA1-3770-4CBD-BBB3-D33F6B17A2C5}" type="parTrans" cxnId="{D74CC12F-5D22-4BFC-8702-75EB4572F443}">
      <dgm:prSet/>
      <dgm:spPr/>
      <dgm:t>
        <a:bodyPr/>
        <a:lstStyle/>
        <a:p>
          <a:endParaRPr lang="en-US"/>
        </a:p>
      </dgm:t>
    </dgm:pt>
    <dgm:pt modelId="{54D29887-CCC4-4466-B7DF-F74DBDFABDFC}" type="sibTrans" cxnId="{D74CC12F-5D22-4BFC-8702-75EB4572F443}">
      <dgm:prSet/>
      <dgm:spPr/>
      <dgm:t>
        <a:bodyPr/>
        <a:lstStyle/>
        <a:p>
          <a:endParaRPr lang="en-US"/>
        </a:p>
      </dgm:t>
    </dgm:pt>
    <dgm:pt modelId="{C402C4C3-921C-4707-9BAE-B0BCDED078D9}">
      <dgm:prSet/>
      <dgm:spPr/>
      <dgm:t>
        <a:bodyPr/>
        <a:lstStyle/>
        <a:p>
          <a:r>
            <a:rPr lang="es-ES" dirty="0" err="1"/>
            <a:t>NetworkX</a:t>
          </a:r>
          <a:endParaRPr lang="en-US" dirty="0" err="1"/>
        </a:p>
      </dgm:t>
    </dgm:pt>
    <dgm:pt modelId="{48C0B6B9-A415-440E-B141-B8281F7BA2A1}" type="parTrans" cxnId="{EE217274-A1E6-44D4-A9E2-D403AFD795E0}">
      <dgm:prSet/>
      <dgm:spPr/>
      <dgm:t>
        <a:bodyPr/>
        <a:lstStyle/>
        <a:p>
          <a:endParaRPr lang="en-US"/>
        </a:p>
      </dgm:t>
    </dgm:pt>
    <dgm:pt modelId="{4CB23618-AD22-4786-B0BE-BB9C42E1998D}" type="sibTrans" cxnId="{EE217274-A1E6-44D4-A9E2-D403AFD795E0}">
      <dgm:prSet/>
      <dgm:spPr/>
      <dgm:t>
        <a:bodyPr/>
        <a:lstStyle/>
        <a:p>
          <a:endParaRPr lang="en-US"/>
        </a:p>
      </dgm:t>
    </dgm:pt>
    <dgm:pt modelId="{F77D9C9C-4D3D-43CF-BA55-AEA2C1DC9B6A}">
      <dgm:prSet/>
      <dgm:spPr/>
      <dgm:t>
        <a:bodyPr/>
        <a:lstStyle/>
        <a:p>
          <a:r>
            <a:rPr lang="es-ES" dirty="0" err="1"/>
            <a:t>Pydeck</a:t>
          </a:r>
          <a:r>
            <a:rPr lang="es-ES" dirty="0"/>
            <a:t> </a:t>
          </a:r>
          <a:endParaRPr lang="en-US" dirty="0"/>
        </a:p>
      </dgm:t>
    </dgm:pt>
    <dgm:pt modelId="{EF02C29B-167F-4181-B82C-2D36A6320875}" type="parTrans" cxnId="{86E5842A-A7C3-495B-99DA-0AA31274A178}">
      <dgm:prSet/>
      <dgm:spPr/>
      <dgm:t>
        <a:bodyPr/>
        <a:lstStyle/>
        <a:p>
          <a:endParaRPr lang="en-US"/>
        </a:p>
      </dgm:t>
    </dgm:pt>
    <dgm:pt modelId="{C95C7D63-63DA-4526-B472-3938A2E9D2D7}" type="sibTrans" cxnId="{86E5842A-A7C3-495B-99DA-0AA31274A178}">
      <dgm:prSet/>
      <dgm:spPr/>
      <dgm:t>
        <a:bodyPr/>
        <a:lstStyle/>
        <a:p>
          <a:endParaRPr lang="en-US"/>
        </a:p>
      </dgm:t>
    </dgm:pt>
    <dgm:pt modelId="{48EFDECF-FB8D-43E8-9DAD-8F6F15D4F95B}">
      <dgm:prSet phldr="0"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Flask</a:t>
          </a:r>
        </a:p>
      </dgm:t>
    </dgm:pt>
    <dgm:pt modelId="{41B2794F-1A1A-4C1B-9CF8-6FB8D123E144}" type="parTrans" cxnId="{DD4BEB1C-6AE5-4C4C-A5CD-5CB247657521}">
      <dgm:prSet/>
      <dgm:spPr/>
    </dgm:pt>
    <dgm:pt modelId="{891F15D8-16B4-4A57-8742-05317A251928}" type="sibTrans" cxnId="{DD4BEB1C-6AE5-4C4C-A5CD-5CB247657521}">
      <dgm:prSet/>
      <dgm:spPr/>
    </dgm:pt>
    <dgm:pt modelId="{4E437CC9-5D55-4D75-A6AA-C1CEB9E21292}" type="pres">
      <dgm:prSet presAssocID="{0B488001-1857-45B7-8DB6-4FAE83FC88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AEDD1DB-781B-4463-961E-0541AB027EF2}" type="pres">
      <dgm:prSet presAssocID="{98F53C8A-04A0-4A15-9DC3-231D50DCA630}" presName="hierRoot1" presStyleCnt="0"/>
      <dgm:spPr/>
    </dgm:pt>
    <dgm:pt modelId="{5FADFC74-AE85-43C8-9E7A-7BA6D7E0F23A}" type="pres">
      <dgm:prSet presAssocID="{98F53C8A-04A0-4A15-9DC3-231D50DCA630}" presName="composite" presStyleCnt="0"/>
      <dgm:spPr/>
    </dgm:pt>
    <dgm:pt modelId="{A5DBC993-8229-4C35-BEF8-E91E8FC1F406}" type="pres">
      <dgm:prSet presAssocID="{98F53C8A-04A0-4A15-9DC3-231D50DCA630}" presName="background" presStyleLbl="node0" presStyleIdx="0" presStyleCnt="4"/>
      <dgm:spPr/>
    </dgm:pt>
    <dgm:pt modelId="{893C53F5-E7D2-49EC-A455-FAE3EB6D9FB0}" type="pres">
      <dgm:prSet presAssocID="{98F53C8A-04A0-4A15-9DC3-231D50DCA630}" presName="text" presStyleLbl="fgAcc0" presStyleIdx="0" presStyleCnt="4">
        <dgm:presLayoutVars>
          <dgm:chPref val="3"/>
        </dgm:presLayoutVars>
      </dgm:prSet>
      <dgm:spPr/>
    </dgm:pt>
    <dgm:pt modelId="{10776BCC-D7C4-43CA-8B5B-784BB72349F6}" type="pres">
      <dgm:prSet presAssocID="{98F53C8A-04A0-4A15-9DC3-231D50DCA630}" presName="hierChild2" presStyleCnt="0"/>
      <dgm:spPr/>
    </dgm:pt>
    <dgm:pt modelId="{F9CC701A-433E-49D3-94C3-8D9F7B04F210}" type="pres">
      <dgm:prSet presAssocID="{C402C4C3-921C-4707-9BAE-B0BCDED078D9}" presName="hierRoot1" presStyleCnt="0"/>
      <dgm:spPr/>
    </dgm:pt>
    <dgm:pt modelId="{52AA15B0-4C3E-4BB3-862C-545D6D9DC828}" type="pres">
      <dgm:prSet presAssocID="{C402C4C3-921C-4707-9BAE-B0BCDED078D9}" presName="composite" presStyleCnt="0"/>
      <dgm:spPr/>
    </dgm:pt>
    <dgm:pt modelId="{6A9BAF44-0C8D-41AC-83FE-C7E843A23172}" type="pres">
      <dgm:prSet presAssocID="{C402C4C3-921C-4707-9BAE-B0BCDED078D9}" presName="background" presStyleLbl="node0" presStyleIdx="1" presStyleCnt="4"/>
      <dgm:spPr/>
    </dgm:pt>
    <dgm:pt modelId="{20E64E94-C579-46B8-B90E-AEB7DBC60A9F}" type="pres">
      <dgm:prSet presAssocID="{C402C4C3-921C-4707-9BAE-B0BCDED078D9}" presName="text" presStyleLbl="fgAcc0" presStyleIdx="1" presStyleCnt="4">
        <dgm:presLayoutVars>
          <dgm:chPref val="3"/>
        </dgm:presLayoutVars>
      </dgm:prSet>
      <dgm:spPr/>
    </dgm:pt>
    <dgm:pt modelId="{58C92D0F-E3FF-4C63-81A2-40B294379B9A}" type="pres">
      <dgm:prSet presAssocID="{C402C4C3-921C-4707-9BAE-B0BCDED078D9}" presName="hierChild2" presStyleCnt="0"/>
      <dgm:spPr/>
    </dgm:pt>
    <dgm:pt modelId="{EFBE12F6-12A4-47A0-9E4F-0D54B6AA2CDB}" type="pres">
      <dgm:prSet presAssocID="{F77D9C9C-4D3D-43CF-BA55-AEA2C1DC9B6A}" presName="hierRoot1" presStyleCnt="0"/>
      <dgm:spPr/>
    </dgm:pt>
    <dgm:pt modelId="{9E37125A-E6BF-40E4-AA08-211994BA6600}" type="pres">
      <dgm:prSet presAssocID="{F77D9C9C-4D3D-43CF-BA55-AEA2C1DC9B6A}" presName="composite" presStyleCnt="0"/>
      <dgm:spPr/>
    </dgm:pt>
    <dgm:pt modelId="{E766316E-B28C-4C3E-ADFB-89403446C939}" type="pres">
      <dgm:prSet presAssocID="{F77D9C9C-4D3D-43CF-BA55-AEA2C1DC9B6A}" presName="background" presStyleLbl="node0" presStyleIdx="2" presStyleCnt="4"/>
      <dgm:spPr/>
    </dgm:pt>
    <dgm:pt modelId="{15CCFCFD-41CB-4F84-9F29-07CA19F9CD4B}" type="pres">
      <dgm:prSet presAssocID="{F77D9C9C-4D3D-43CF-BA55-AEA2C1DC9B6A}" presName="text" presStyleLbl="fgAcc0" presStyleIdx="2" presStyleCnt="4">
        <dgm:presLayoutVars>
          <dgm:chPref val="3"/>
        </dgm:presLayoutVars>
      </dgm:prSet>
      <dgm:spPr/>
    </dgm:pt>
    <dgm:pt modelId="{46E2AE7B-FCDA-4EEA-B6F0-A50328011B57}" type="pres">
      <dgm:prSet presAssocID="{F77D9C9C-4D3D-43CF-BA55-AEA2C1DC9B6A}" presName="hierChild2" presStyleCnt="0"/>
      <dgm:spPr/>
    </dgm:pt>
    <dgm:pt modelId="{FBA55EBB-6D1D-4DE2-A240-48E89B4C97FC}" type="pres">
      <dgm:prSet presAssocID="{48EFDECF-FB8D-43E8-9DAD-8F6F15D4F95B}" presName="hierRoot1" presStyleCnt="0"/>
      <dgm:spPr/>
    </dgm:pt>
    <dgm:pt modelId="{7722C9E0-937E-4B25-99C1-7AC37793260A}" type="pres">
      <dgm:prSet presAssocID="{48EFDECF-FB8D-43E8-9DAD-8F6F15D4F95B}" presName="composite" presStyleCnt="0"/>
      <dgm:spPr/>
    </dgm:pt>
    <dgm:pt modelId="{3A669041-8552-49BE-A478-296FC71E19D5}" type="pres">
      <dgm:prSet presAssocID="{48EFDECF-FB8D-43E8-9DAD-8F6F15D4F95B}" presName="background" presStyleLbl="node0" presStyleIdx="3" presStyleCnt="4"/>
      <dgm:spPr/>
    </dgm:pt>
    <dgm:pt modelId="{A3B84AD8-7AE4-438E-AC21-B96642293AA4}" type="pres">
      <dgm:prSet presAssocID="{48EFDECF-FB8D-43E8-9DAD-8F6F15D4F95B}" presName="text" presStyleLbl="fgAcc0" presStyleIdx="3" presStyleCnt="4">
        <dgm:presLayoutVars>
          <dgm:chPref val="3"/>
        </dgm:presLayoutVars>
      </dgm:prSet>
      <dgm:spPr/>
    </dgm:pt>
    <dgm:pt modelId="{1C28876A-8DBC-4E2B-ADFC-B9D26C5EBCA1}" type="pres">
      <dgm:prSet presAssocID="{48EFDECF-FB8D-43E8-9DAD-8F6F15D4F95B}" presName="hierChild2" presStyleCnt="0"/>
      <dgm:spPr/>
    </dgm:pt>
  </dgm:ptLst>
  <dgm:cxnLst>
    <dgm:cxn modelId="{C295FB18-375C-4AF1-82A8-B7E468AAF87B}" type="presOf" srcId="{0B488001-1857-45B7-8DB6-4FAE83FC8891}" destId="{4E437CC9-5D55-4D75-A6AA-C1CEB9E21292}" srcOrd="0" destOrd="0" presId="urn:microsoft.com/office/officeart/2005/8/layout/hierarchy1"/>
    <dgm:cxn modelId="{577B121A-BC36-4300-A26D-D376FAE39A78}" type="presOf" srcId="{98F53C8A-04A0-4A15-9DC3-231D50DCA630}" destId="{893C53F5-E7D2-49EC-A455-FAE3EB6D9FB0}" srcOrd="0" destOrd="0" presId="urn:microsoft.com/office/officeart/2005/8/layout/hierarchy1"/>
    <dgm:cxn modelId="{DD4BEB1C-6AE5-4C4C-A5CD-5CB247657521}" srcId="{0B488001-1857-45B7-8DB6-4FAE83FC8891}" destId="{48EFDECF-FB8D-43E8-9DAD-8F6F15D4F95B}" srcOrd="3" destOrd="0" parTransId="{41B2794F-1A1A-4C1B-9CF8-6FB8D123E144}" sibTransId="{891F15D8-16B4-4A57-8742-05317A251928}"/>
    <dgm:cxn modelId="{5DCC0D24-EDF1-49FC-8974-8FDBE52C662F}" type="presOf" srcId="{C402C4C3-921C-4707-9BAE-B0BCDED078D9}" destId="{20E64E94-C579-46B8-B90E-AEB7DBC60A9F}" srcOrd="0" destOrd="0" presId="urn:microsoft.com/office/officeart/2005/8/layout/hierarchy1"/>
    <dgm:cxn modelId="{86E5842A-A7C3-495B-99DA-0AA31274A178}" srcId="{0B488001-1857-45B7-8DB6-4FAE83FC8891}" destId="{F77D9C9C-4D3D-43CF-BA55-AEA2C1DC9B6A}" srcOrd="2" destOrd="0" parTransId="{EF02C29B-167F-4181-B82C-2D36A6320875}" sibTransId="{C95C7D63-63DA-4526-B472-3938A2E9D2D7}"/>
    <dgm:cxn modelId="{D74CC12F-5D22-4BFC-8702-75EB4572F443}" srcId="{0B488001-1857-45B7-8DB6-4FAE83FC8891}" destId="{98F53C8A-04A0-4A15-9DC3-231D50DCA630}" srcOrd="0" destOrd="0" parTransId="{FA3A4BA1-3770-4CBD-BBB3-D33F6B17A2C5}" sibTransId="{54D29887-CCC4-4466-B7DF-F74DBDFABDFC}"/>
    <dgm:cxn modelId="{5E16A94B-E2DB-4596-8214-951E14E13B93}" type="presOf" srcId="{48EFDECF-FB8D-43E8-9DAD-8F6F15D4F95B}" destId="{A3B84AD8-7AE4-438E-AC21-B96642293AA4}" srcOrd="0" destOrd="0" presId="urn:microsoft.com/office/officeart/2005/8/layout/hierarchy1"/>
    <dgm:cxn modelId="{EE217274-A1E6-44D4-A9E2-D403AFD795E0}" srcId="{0B488001-1857-45B7-8DB6-4FAE83FC8891}" destId="{C402C4C3-921C-4707-9BAE-B0BCDED078D9}" srcOrd="1" destOrd="0" parTransId="{48C0B6B9-A415-440E-B141-B8281F7BA2A1}" sibTransId="{4CB23618-AD22-4786-B0BE-BB9C42E1998D}"/>
    <dgm:cxn modelId="{353F79C5-EFF3-4E24-A6A9-09F2D2AAD117}" type="presOf" srcId="{F77D9C9C-4D3D-43CF-BA55-AEA2C1DC9B6A}" destId="{15CCFCFD-41CB-4F84-9F29-07CA19F9CD4B}" srcOrd="0" destOrd="0" presId="urn:microsoft.com/office/officeart/2005/8/layout/hierarchy1"/>
    <dgm:cxn modelId="{0B3E1189-6453-4D4C-ABCB-CCB99B3B9C19}" type="presParOf" srcId="{4E437CC9-5D55-4D75-A6AA-C1CEB9E21292}" destId="{2AEDD1DB-781B-4463-961E-0541AB027EF2}" srcOrd="0" destOrd="0" presId="urn:microsoft.com/office/officeart/2005/8/layout/hierarchy1"/>
    <dgm:cxn modelId="{AA2213F7-9426-44B1-92FD-99CDFC27199D}" type="presParOf" srcId="{2AEDD1DB-781B-4463-961E-0541AB027EF2}" destId="{5FADFC74-AE85-43C8-9E7A-7BA6D7E0F23A}" srcOrd="0" destOrd="0" presId="urn:microsoft.com/office/officeart/2005/8/layout/hierarchy1"/>
    <dgm:cxn modelId="{D0EC7A25-640F-4B98-84BA-5C7D5531FE07}" type="presParOf" srcId="{5FADFC74-AE85-43C8-9E7A-7BA6D7E0F23A}" destId="{A5DBC993-8229-4C35-BEF8-E91E8FC1F406}" srcOrd="0" destOrd="0" presId="urn:microsoft.com/office/officeart/2005/8/layout/hierarchy1"/>
    <dgm:cxn modelId="{04C36760-40EC-426B-BC5F-522C0144F876}" type="presParOf" srcId="{5FADFC74-AE85-43C8-9E7A-7BA6D7E0F23A}" destId="{893C53F5-E7D2-49EC-A455-FAE3EB6D9FB0}" srcOrd="1" destOrd="0" presId="urn:microsoft.com/office/officeart/2005/8/layout/hierarchy1"/>
    <dgm:cxn modelId="{25304563-AFEE-4050-B35B-531CD9D21782}" type="presParOf" srcId="{2AEDD1DB-781B-4463-961E-0541AB027EF2}" destId="{10776BCC-D7C4-43CA-8B5B-784BB72349F6}" srcOrd="1" destOrd="0" presId="urn:microsoft.com/office/officeart/2005/8/layout/hierarchy1"/>
    <dgm:cxn modelId="{7E99C534-10C2-4B8E-A6FC-6C99E76D534A}" type="presParOf" srcId="{4E437CC9-5D55-4D75-A6AA-C1CEB9E21292}" destId="{F9CC701A-433E-49D3-94C3-8D9F7B04F210}" srcOrd="1" destOrd="0" presId="urn:microsoft.com/office/officeart/2005/8/layout/hierarchy1"/>
    <dgm:cxn modelId="{716C0A40-C143-4905-86B5-CCE336C0AF04}" type="presParOf" srcId="{F9CC701A-433E-49D3-94C3-8D9F7B04F210}" destId="{52AA15B0-4C3E-4BB3-862C-545D6D9DC828}" srcOrd="0" destOrd="0" presId="urn:microsoft.com/office/officeart/2005/8/layout/hierarchy1"/>
    <dgm:cxn modelId="{D2A0FD55-B9C4-428C-A0F4-FD3F9664F703}" type="presParOf" srcId="{52AA15B0-4C3E-4BB3-862C-545D6D9DC828}" destId="{6A9BAF44-0C8D-41AC-83FE-C7E843A23172}" srcOrd="0" destOrd="0" presId="urn:microsoft.com/office/officeart/2005/8/layout/hierarchy1"/>
    <dgm:cxn modelId="{5274C56E-C6C5-4433-8521-3DD0F3C6EE4D}" type="presParOf" srcId="{52AA15B0-4C3E-4BB3-862C-545D6D9DC828}" destId="{20E64E94-C579-46B8-B90E-AEB7DBC60A9F}" srcOrd="1" destOrd="0" presId="urn:microsoft.com/office/officeart/2005/8/layout/hierarchy1"/>
    <dgm:cxn modelId="{F6117564-9626-45EC-AC6B-4CDD0B9AA7FC}" type="presParOf" srcId="{F9CC701A-433E-49D3-94C3-8D9F7B04F210}" destId="{58C92D0F-E3FF-4C63-81A2-40B294379B9A}" srcOrd="1" destOrd="0" presId="urn:microsoft.com/office/officeart/2005/8/layout/hierarchy1"/>
    <dgm:cxn modelId="{FBDC1912-AAC9-4874-AD12-992930FF8A52}" type="presParOf" srcId="{4E437CC9-5D55-4D75-A6AA-C1CEB9E21292}" destId="{EFBE12F6-12A4-47A0-9E4F-0D54B6AA2CDB}" srcOrd="2" destOrd="0" presId="urn:microsoft.com/office/officeart/2005/8/layout/hierarchy1"/>
    <dgm:cxn modelId="{35ABD78D-E5C8-47F7-BBC4-AC89322A20F4}" type="presParOf" srcId="{EFBE12F6-12A4-47A0-9E4F-0D54B6AA2CDB}" destId="{9E37125A-E6BF-40E4-AA08-211994BA6600}" srcOrd="0" destOrd="0" presId="urn:microsoft.com/office/officeart/2005/8/layout/hierarchy1"/>
    <dgm:cxn modelId="{E5ACFEAF-ADF3-4A1E-876D-CF477FBCA0A3}" type="presParOf" srcId="{9E37125A-E6BF-40E4-AA08-211994BA6600}" destId="{E766316E-B28C-4C3E-ADFB-89403446C939}" srcOrd="0" destOrd="0" presId="urn:microsoft.com/office/officeart/2005/8/layout/hierarchy1"/>
    <dgm:cxn modelId="{4ECC1022-1BD3-4041-82FE-50FC6E0745CD}" type="presParOf" srcId="{9E37125A-E6BF-40E4-AA08-211994BA6600}" destId="{15CCFCFD-41CB-4F84-9F29-07CA19F9CD4B}" srcOrd="1" destOrd="0" presId="urn:microsoft.com/office/officeart/2005/8/layout/hierarchy1"/>
    <dgm:cxn modelId="{43115CB2-5ED1-48B2-9D8D-651BFCFA59D4}" type="presParOf" srcId="{EFBE12F6-12A4-47A0-9E4F-0D54B6AA2CDB}" destId="{46E2AE7B-FCDA-4EEA-B6F0-A50328011B57}" srcOrd="1" destOrd="0" presId="urn:microsoft.com/office/officeart/2005/8/layout/hierarchy1"/>
    <dgm:cxn modelId="{3F1A0C9A-B0EA-4817-857E-A97824233808}" type="presParOf" srcId="{4E437CC9-5D55-4D75-A6AA-C1CEB9E21292}" destId="{FBA55EBB-6D1D-4DE2-A240-48E89B4C97FC}" srcOrd="3" destOrd="0" presId="urn:microsoft.com/office/officeart/2005/8/layout/hierarchy1"/>
    <dgm:cxn modelId="{869B15CA-4943-460D-BA95-12FA9FBFE9A2}" type="presParOf" srcId="{FBA55EBB-6D1D-4DE2-A240-48E89B4C97FC}" destId="{7722C9E0-937E-4B25-99C1-7AC37793260A}" srcOrd="0" destOrd="0" presId="urn:microsoft.com/office/officeart/2005/8/layout/hierarchy1"/>
    <dgm:cxn modelId="{2F8CC9C4-7E12-4799-B483-EC35551EC63C}" type="presParOf" srcId="{7722C9E0-937E-4B25-99C1-7AC37793260A}" destId="{3A669041-8552-49BE-A478-296FC71E19D5}" srcOrd="0" destOrd="0" presId="urn:microsoft.com/office/officeart/2005/8/layout/hierarchy1"/>
    <dgm:cxn modelId="{F74AA128-C159-4880-A6A0-7E5FA0A0863E}" type="presParOf" srcId="{7722C9E0-937E-4B25-99C1-7AC37793260A}" destId="{A3B84AD8-7AE4-438E-AC21-B96642293AA4}" srcOrd="1" destOrd="0" presId="urn:microsoft.com/office/officeart/2005/8/layout/hierarchy1"/>
    <dgm:cxn modelId="{06757DE1-0944-4242-864C-0FE2AD7FF9C9}" type="presParOf" srcId="{FBA55EBB-6D1D-4DE2-A240-48E89B4C97FC}" destId="{1C28876A-8DBC-4E2B-ADFC-B9D26C5EBCA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489F6-F8A7-4B10-8528-F249BFE9A94A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0F9233-CA44-47FB-8FB1-EE2C6EA7F813}">
      <dgm:prSet/>
      <dgm:spPr/>
      <dgm:t>
        <a:bodyPr/>
        <a:lstStyle/>
        <a:p>
          <a:pPr rtl="0"/>
          <a:r>
            <a:rPr lang="es-ES" dirty="0">
              <a:latin typeface="Calibri Light" panose="020F0302020204030204"/>
            </a:rPr>
            <a:t>Ser muy</a:t>
          </a:r>
          <a:r>
            <a:rPr lang="es-ES" dirty="0"/>
            <a:t> lento</a:t>
          </a:r>
          <a:endParaRPr lang="en-US" dirty="0"/>
        </a:p>
      </dgm:t>
    </dgm:pt>
    <dgm:pt modelId="{8536E79D-6D64-4B18-BAC0-E0F43BE504E8}" type="parTrans" cxnId="{F17767C4-3AA3-4F30-87A7-299F136F8DBF}">
      <dgm:prSet/>
      <dgm:spPr/>
      <dgm:t>
        <a:bodyPr/>
        <a:lstStyle/>
        <a:p>
          <a:endParaRPr lang="en-US"/>
        </a:p>
      </dgm:t>
    </dgm:pt>
    <dgm:pt modelId="{4C5816E2-586C-4848-AC8E-9F18E2119840}" type="sibTrans" cxnId="{F17767C4-3AA3-4F30-87A7-299F136F8DBF}">
      <dgm:prSet/>
      <dgm:spPr/>
      <dgm:t>
        <a:bodyPr/>
        <a:lstStyle/>
        <a:p>
          <a:endParaRPr lang="en-US"/>
        </a:p>
      </dgm:t>
    </dgm:pt>
    <dgm:pt modelId="{C97C940A-105F-4E78-970A-A78D91C2E814}">
      <dgm:prSet/>
      <dgm:spPr/>
      <dgm:t>
        <a:bodyPr/>
        <a:lstStyle/>
        <a:p>
          <a:r>
            <a:rPr lang="es-ES" dirty="0"/>
            <a:t>Causar errores</a:t>
          </a:r>
          <a:endParaRPr lang="en-US" dirty="0"/>
        </a:p>
      </dgm:t>
    </dgm:pt>
    <dgm:pt modelId="{951BD919-D2C1-4E5D-9AA3-1415400ACB15}" type="parTrans" cxnId="{3DD409CC-C357-4FFD-AF84-9DA9695FC3B6}">
      <dgm:prSet/>
      <dgm:spPr/>
      <dgm:t>
        <a:bodyPr/>
        <a:lstStyle/>
        <a:p>
          <a:endParaRPr lang="en-US"/>
        </a:p>
      </dgm:t>
    </dgm:pt>
    <dgm:pt modelId="{5500E794-517D-4E32-840D-CEBBD2D7EDE8}" type="sibTrans" cxnId="{3DD409CC-C357-4FFD-AF84-9DA9695FC3B6}">
      <dgm:prSet/>
      <dgm:spPr/>
      <dgm:t>
        <a:bodyPr/>
        <a:lstStyle/>
        <a:p>
          <a:endParaRPr lang="en-US"/>
        </a:p>
      </dgm:t>
    </dgm:pt>
    <dgm:pt modelId="{439FE72D-F992-4E57-AEEC-7A3C5F2D503D}">
      <dgm:prSet/>
      <dgm:spPr/>
      <dgm:t>
        <a:bodyPr/>
        <a:lstStyle/>
        <a:p>
          <a:r>
            <a:rPr lang="es-ES" dirty="0"/>
            <a:t>Llenarme la memoria</a:t>
          </a:r>
          <a:endParaRPr lang="en-US" dirty="0"/>
        </a:p>
      </dgm:t>
    </dgm:pt>
    <dgm:pt modelId="{1B2681F3-EA1F-48E9-BE64-F86C9B0F37CD}" type="parTrans" cxnId="{296424EC-F352-44A9-830C-C43D271B36D0}">
      <dgm:prSet/>
      <dgm:spPr/>
      <dgm:t>
        <a:bodyPr/>
        <a:lstStyle/>
        <a:p>
          <a:endParaRPr lang="en-US"/>
        </a:p>
      </dgm:t>
    </dgm:pt>
    <dgm:pt modelId="{91DAF885-9818-46E3-BDF6-680BB5D3F34E}" type="sibTrans" cxnId="{296424EC-F352-44A9-830C-C43D271B36D0}">
      <dgm:prSet/>
      <dgm:spPr/>
      <dgm:t>
        <a:bodyPr/>
        <a:lstStyle/>
        <a:p>
          <a:endParaRPr lang="en-US"/>
        </a:p>
      </dgm:t>
    </dgm:pt>
    <dgm:pt modelId="{993BA54F-A4F7-4F2A-9E20-59C29DEA7A26}">
      <dgm:prSet/>
      <dgm:spPr/>
      <dgm:t>
        <a:bodyPr/>
        <a:lstStyle/>
        <a:p>
          <a:r>
            <a:rPr lang="es-ES" dirty="0" err="1"/>
            <a:t>Haceme</a:t>
          </a:r>
          <a:r>
            <a:rPr lang="es-ES" dirty="0"/>
            <a:t> perder el tiempo</a:t>
          </a:r>
          <a:endParaRPr lang="en-US" dirty="0"/>
        </a:p>
      </dgm:t>
    </dgm:pt>
    <dgm:pt modelId="{8F17781C-38C6-4A81-BE15-C385C67CEE53}" type="parTrans" cxnId="{72510FAD-2EAE-4598-84BD-AD0A1D188F57}">
      <dgm:prSet/>
      <dgm:spPr/>
      <dgm:t>
        <a:bodyPr/>
        <a:lstStyle/>
        <a:p>
          <a:endParaRPr lang="en-US"/>
        </a:p>
      </dgm:t>
    </dgm:pt>
    <dgm:pt modelId="{0FC4E2C0-5923-4E25-9B35-8C291287F3FB}" type="sibTrans" cxnId="{72510FAD-2EAE-4598-84BD-AD0A1D188F57}">
      <dgm:prSet/>
      <dgm:spPr/>
      <dgm:t>
        <a:bodyPr/>
        <a:lstStyle/>
        <a:p>
          <a:endParaRPr lang="en-US"/>
        </a:p>
      </dgm:t>
    </dgm:pt>
    <dgm:pt modelId="{13C6BCAE-B020-4B2E-9E00-5561B84D2095}" type="pres">
      <dgm:prSet presAssocID="{BD1489F6-F8A7-4B10-8528-F249BFE9A94A}" presName="matrix" presStyleCnt="0">
        <dgm:presLayoutVars>
          <dgm:chMax val="1"/>
          <dgm:dir/>
          <dgm:resizeHandles val="exact"/>
        </dgm:presLayoutVars>
      </dgm:prSet>
      <dgm:spPr/>
    </dgm:pt>
    <dgm:pt modelId="{2441A8EA-17F5-4556-BF0A-DA77DD415001}" type="pres">
      <dgm:prSet presAssocID="{BD1489F6-F8A7-4B10-8528-F249BFE9A94A}" presName="diamond" presStyleLbl="bgShp" presStyleIdx="0" presStyleCnt="1"/>
      <dgm:spPr/>
    </dgm:pt>
    <dgm:pt modelId="{048ECF4D-38B2-497D-954D-DA4D09FB6AFC}" type="pres">
      <dgm:prSet presAssocID="{BD1489F6-F8A7-4B10-8528-F249BFE9A94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5BAC3D-BDEB-488E-BEE9-2EF8FD834DEB}" type="pres">
      <dgm:prSet presAssocID="{BD1489F6-F8A7-4B10-8528-F249BFE9A94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D2C9470-EBF6-4152-8287-AFF8A8ED959F}" type="pres">
      <dgm:prSet presAssocID="{BD1489F6-F8A7-4B10-8528-F249BFE9A94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C2A5CEE-0BEB-487B-A3C9-FE8DEAC32680}" type="pres">
      <dgm:prSet presAssocID="{BD1489F6-F8A7-4B10-8528-F249BFE9A94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089CB85-B610-4ADD-B7C1-28AAB52D2D57}" type="presOf" srcId="{993BA54F-A4F7-4F2A-9E20-59C29DEA7A26}" destId="{5C2A5CEE-0BEB-487B-A3C9-FE8DEAC32680}" srcOrd="0" destOrd="0" presId="urn:microsoft.com/office/officeart/2005/8/layout/matrix3"/>
    <dgm:cxn modelId="{72510FAD-2EAE-4598-84BD-AD0A1D188F57}" srcId="{BD1489F6-F8A7-4B10-8528-F249BFE9A94A}" destId="{993BA54F-A4F7-4F2A-9E20-59C29DEA7A26}" srcOrd="3" destOrd="0" parTransId="{8F17781C-38C6-4A81-BE15-C385C67CEE53}" sibTransId="{0FC4E2C0-5923-4E25-9B35-8C291287F3FB}"/>
    <dgm:cxn modelId="{0BFE57B3-8CB6-4786-952F-E3A72F4CD7C0}" type="presOf" srcId="{BD1489F6-F8A7-4B10-8528-F249BFE9A94A}" destId="{13C6BCAE-B020-4B2E-9E00-5561B84D2095}" srcOrd="0" destOrd="0" presId="urn:microsoft.com/office/officeart/2005/8/layout/matrix3"/>
    <dgm:cxn modelId="{AD4E75BC-5632-4E8D-BE72-EA78FF9F21F5}" type="presOf" srcId="{C97C940A-105F-4E78-970A-A78D91C2E814}" destId="{A15BAC3D-BDEB-488E-BEE9-2EF8FD834DEB}" srcOrd="0" destOrd="0" presId="urn:microsoft.com/office/officeart/2005/8/layout/matrix3"/>
    <dgm:cxn modelId="{F17767C4-3AA3-4F30-87A7-299F136F8DBF}" srcId="{BD1489F6-F8A7-4B10-8528-F249BFE9A94A}" destId="{210F9233-CA44-47FB-8FB1-EE2C6EA7F813}" srcOrd="0" destOrd="0" parTransId="{8536E79D-6D64-4B18-BAC0-E0F43BE504E8}" sibTransId="{4C5816E2-586C-4848-AC8E-9F18E2119840}"/>
    <dgm:cxn modelId="{0BE6D9C5-D49C-4DCA-847E-79AF775FFE26}" type="presOf" srcId="{439FE72D-F992-4E57-AEEC-7A3C5F2D503D}" destId="{ED2C9470-EBF6-4152-8287-AFF8A8ED959F}" srcOrd="0" destOrd="0" presId="urn:microsoft.com/office/officeart/2005/8/layout/matrix3"/>
    <dgm:cxn modelId="{3DD409CC-C357-4FFD-AF84-9DA9695FC3B6}" srcId="{BD1489F6-F8A7-4B10-8528-F249BFE9A94A}" destId="{C97C940A-105F-4E78-970A-A78D91C2E814}" srcOrd="1" destOrd="0" parTransId="{951BD919-D2C1-4E5D-9AA3-1415400ACB15}" sibTransId="{5500E794-517D-4E32-840D-CEBBD2D7EDE8}"/>
    <dgm:cxn modelId="{296424EC-F352-44A9-830C-C43D271B36D0}" srcId="{BD1489F6-F8A7-4B10-8528-F249BFE9A94A}" destId="{439FE72D-F992-4E57-AEEC-7A3C5F2D503D}" srcOrd="2" destOrd="0" parTransId="{1B2681F3-EA1F-48E9-BE64-F86C9B0F37CD}" sibTransId="{91DAF885-9818-46E3-BDF6-680BB5D3F34E}"/>
    <dgm:cxn modelId="{E46129FE-A6A2-496D-993F-7C2968500006}" type="presOf" srcId="{210F9233-CA44-47FB-8FB1-EE2C6EA7F813}" destId="{048ECF4D-38B2-497D-954D-DA4D09FB6AFC}" srcOrd="0" destOrd="0" presId="urn:microsoft.com/office/officeart/2005/8/layout/matrix3"/>
    <dgm:cxn modelId="{4E5306B1-A645-4378-9471-086D1798D28B}" type="presParOf" srcId="{13C6BCAE-B020-4B2E-9E00-5561B84D2095}" destId="{2441A8EA-17F5-4556-BF0A-DA77DD415001}" srcOrd="0" destOrd="0" presId="urn:microsoft.com/office/officeart/2005/8/layout/matrix3"/>
    <dgm:cxn modelId="{AAEB98E8-6DD2-4644-91DE-C30CE2C8DDC8}" type="presParOf" srcId="{13C6BCAE-B020-4B2E-9E00-5561B84D2095}" destId="{048ECF4D-38B2-497D-954D-DA4D09FB6AFC}" srcOrd="1" destOrd="0" presId="urn:microsoft.com/office/officeart/2005/8/layout/matrix3"/>
    <dgm:cxn modelId="{E6C1D230-189D-4034-B350-CCF4F0B18069}" type="presParOf" srcId="{13C6BCAE-B020-4B2E-9E00-5561B84D2095}" destId="{A15BAC3D-BDEB-488E-BEE9-2EF8FD834DEB}" srcOrd="2" destOrd="0" presId="urn:microsoft.com/office/officeart/2005/8/layout/matrix3"/>
    <dgm:cxn modelId="{34CD071C-03DE-4F8E-BB06-3B202339E785}" type="presParOf" srcId="{13C6BCAE-B020-4B2E-9E00-5561B84D2095}" destId="{ED2C9470-EBF6-4152-8287-AFF8A8ED959F}" srcOrd="3" destOrd="0" presId="urn:microsoft.com/office/officeart/2005/8/layout/matrix3"/>
    <dgm:cxn modelId="{C219BE6C-6133-4D59-8D25-044550D89F4B}" type="presParOf" srcId="{13C6BCAE-B020-4B2E-9E00-5561B84D2095}" destId="{5C2A5CEE-0BEB-487B-A3C9-FE8DEAC3268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BC993-8229-4C35-BEF8-E91E8FC1F406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C53F5-E7D2-49EC-A455-FAE3EB6D9FB0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Pandas</a:t>
          </a:r>
          <a:endParaRPr lang="en-US" sz="3500" kern="1200" dirty="0"/>
        </a:p>
      </dsp:txBody>
      <dsp:txXfrm>
        <a:off x="284635" y="1070626"/>
        <a:ext cx="2090204" cy="1297804"/>
      </dsp:txXfrm>
    </dsp:sp>
    <dsp:sp modelId="{6A9BAF44-0C8D-41AC-83FE-C7E843A23172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64E94-C579-46B8-B90E-AEB7DBC60A9F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NetworkX</a:t>
          </a:r>
          <a:endParaRPr lang="en-US" sz="3500" kern="1200" dirty="0" err="1"/>
        </a:p>
      </dsp:txBody>
      <dsp:txXfrm>
        <a:off x="2938029" y="1070626"/>
        <a:ext cx="2090204" cy="1297804"/>
      </dsp:txXfrm>
    </dsp:sp>
    <dsp:sp modelId="{E766316E-B28C-4C3E-ADFB-89403446C939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CFCFD-41CB-4F84-9F29-07CA19F9CD4B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 err="1"/>
            <a:t>Pydeck</a:t>
          </a:r>
          <a:r>
            <a:rPr lang="es-ES" sz="3500" kern="1200" dirty="0"/>
            <a:t> </a:t>
          </a:r>
          <a:endParaRPr lang="en-US" sz="3500" kern="1200" dirty="0"/>
        </a:p>
      </dsp:txBody>
      <dsp:txXfrm>
        <a:off x="5591423" y="1070626"/>
        <a:ext cx="2090204" cy="1297804"/>
      </dsp:txXfrm>
    </dsp:sp>
    <dsp:sp modelId="{3A669041-8552-49BE-A478-296FC71E19D5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84AD8-7AE4-438E-AC21-B96642293AA4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>
              <a:latin typeface="Calibri Light" panose="020F0302020204030204"/>
            </a:rPr>
            <a:t>Flask</a:t>
          </a:r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1A8EA-17F5-4556-BF0A-DA77DD415001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ECF4D-38B2-497D-954D-DA4D09FB6AFC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>
              <a:latin typeface="Calibri Light" panose="020F0302020204030204"/>
            </a:rPr>
            <a:t>Ser muy</a:t>
          </a:r>
          <a:r>
            <a:rPr lang="es-ES" sz="3400" kern="1200" dirty="0"/>
            <a:t> lento</a:t>
          </a:r>
          <a:endParaRPr lang="en-US" sz="3400" kern="1200" dirty="0"/>
        </a:p>
      </dsp:txBody>
      <dsp:txXfrm>
        <a:off x="1007221" y="627745"/>
        <a:ext cx="1937228" cy="1937228"/>
      </dsp:txXfrm>
    </dsp:sp>
    <dsp:sp modelId="{A15BAC3D-BDEB-488E-BEE9-2EF8FD834DEB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Causar errores</a:t>
          </a:r>
          <a:endParaRPr lang="en-US" sz="3400" kern="1200" dirty="0"/>
        </a:p>
      </dsp:txBody>
      <dsp:txXfrm>
        <a:off x="3319190" y="627745"/>
        <a:ext cx="1937228" cy="1937228"/>
      </dsp:txXfrm>
    </dsp:sp>
    <dsp:sp modelId="{ED2C9470-EBF6-4152-8287-AFF8A8ED959F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Llenarme la memoria</a:t>
          </a:r>
          <a:endParaRPr lang="en-US" sz="3400" kern="1200" dirty="0"/>
        </a:p>
      </dsp:txBody>
      <dsp:txXfrm>
        <a:off x="1007221" y="2939714"/>
        <a:ext cx="1937228" cy="1937228"/>
      </dsp:txXfrm>
    </dsp:sp>
    <dsp:sp modelId="{5C2A5CEE-0BEB-487B-A3C9-FE8DEAC32680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Haceme</a:t>
          </a:r>
          <a:r>
            <a:rPr lang="es-ES" sz="3400" kern="1200" dirty="0"/>
            <a:t> perder el tiempo</a:t>
          </a:r>
          <a:endParaRPr lang="en-US" sz="3400" kern="1200" dirty="0"/>
        </a:p>
      </dsp:txBody>
      <dsp:txXfrm>
        <a:off x="3319190" y="2939714"/>
        <a:ext cx="1937228" cy="1937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D5227-C740-4087-B40A-BC07EFA46099}" type="datetimeFigureOut">
              <a:t>14/05/2022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56AD8-1507-4852-B721-66DF5928B0DA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008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7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5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4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24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431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1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7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37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eckgl.readthedocs.io/en/latest/jupyte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ro98772.pythonanywhe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s-ES" sz="5100" dirty="0">
                <a:ea typeface="Calibri Light"/>
                <a:cs typeface="Calibri Light"/>
              </a:rPr>
              <a:t>Proyecto Datos 2022-1</a:t>
            </a:r>
            <a:br>
              <a:rPr lang="es-ES" sz="5100" dirty="0">
                <a:ea typeface="Calibri Light"/>
                <a:cs typeface="Calibri Light"/>
              </a:rPr>
            </a:br>
            <a:r>
              <a:rPr lang="es-ES" sz="5100" dirty="0">
                <a:ea typeface="Calibri Light"/>
                <a:cs typeface="Calibri Light"/>
              </a:rPr>
              <a:t>el </a:t>
            </a:r>
            <a:r>
              <a:rPr lang="es-ES" sz="5100" dirty="0" err="1">
                <a:ea typeface="Calibri Light"/>
                <a:cs typeface="Calibri Light"/>
              </a:rPr>
              <a:t>waze</a:t>
            </a:r>
            <a:r>
              <a:rPr lang="es-ES" sz="5100" dirty="0">
                <a:ea typeface="Calibri Light"/>
                <a:cs typeface="Calibri Light"/>
              </a:rPr>
              <a:t> teniendo en cuenta el acoso y peligrosidad de </a:t>
            </a:r>
            <a:r>
              <a:rPr lang="es-ES" sz="5100" dirty="0" err="1">
                <a:ea typeface="Calibri Light"/>
                <a:cs typeface="Calibri Light"/>
              </a:rPr>
              <a:t>medellin</a:t>
            </a:r>
            <a:br>
              <a:rPr lang="es-ES" sz="5100" dirty="0">
                <a:ea typeface="Calibri Light"/>
                <a:cs typeface="Calibri Light"/>
              </a:rPr>
            </a:br>
            <a:r>
              <a:rPr lang="es-ES" sz="5100" b="1" dirty="0">
                <a:ea typeface="Calibri Light"/>
                <a:cs typeface="Calibri Light"/>
              </a:rPr>
              <a:t>Al otro lado</a:t>
            </a:r>
            <a:endParaRPr lang="es-ES" sz="51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s-ES" dirty="0">
                <a:ea typeface="Calibri"/>
                <a:cs typeface="Calibri"/>
              </a:rPr>
              <a:t>Daniel Arango</a:t>
            </a:r>
            <a:endParaRPr lang="es-ES">
              <a:ea typeface="Calibri"/>
              <a:cs typeface="Calibri"/>
            </a:endParaRPr>
          </a:p>
        </p:txBody>
      </p:sp>
      <p:pic>
        <p:nvPicPr>
          <p:cNvPr id="4" name="Imagen 4" descr="Imagen que contiene reloj&#10;&#10;Descripción generada automáticamente">
            <a:extLst>
              <a:ext uri="{FF2B5EF4-FFF2-40B4-BE49-F238E27FC236}">
                <a16:creationId xmlns:a16="http://schemas.microsoft.com/office/drawing/2014/main" id="{83E30C49-92FD-0D72-D659-F92975C3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2" y="320040"/>
            <a:ext cx="3299124" cy="5899785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5DCF2-5729-75CE-969F-3DBCBC48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Casos de prueba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600EC-8543-8A9B-190E-F6967126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39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30">
            <a:extLst>
              <a:ext uri="{FF2B5EF4-FFF2-40B4-BE49-F238E27FC236}">
                <a16:creationId xmlns:a16="http://schemas.microsoft.com/office/drawing/2014/main" id="{062F5118-E540-0A46-15EB-9B536A166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84" y="2228191"/>
            <a:ext cx="7200336" cy="4351338"/>
          </a:xfrm>
        </p:spPr>
      </p:pic>
      <p:pic>
        <p:nvPicPr>
          <p:cNvPr id="31" name="Imagen 31">
            <a:extLst>
              <a:ext uri="{FF2B5EF4-FFF2-40B4-BE49-F238E27FC236}">
                <a16:creationId xmlns:a16="http://schemas.microsoft.com/office/drawing/2014/main" id="{B327955F-ACAA-57EF-97C3-42D410EE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909" y="1022693"/>
            <a:ext cx="2743200" cy="758197"/>
          </a:xfrm>
          <a:prstGeom prst="rect">
            <a:avLst/>
          </a:prstGeom>
        </p:spPr>
      </p:pic>
      <p:sp>
        <p:nvSpPr>
          <p:cNvPr id="33" name="Google Shape;487;p9">
            <a:extLst>
              <a:ext uri="{FF2B5EF4-FFF2-40B4-BE49-F238E27FC236}">
                <a16:creationId xmlns:a16="http://schemas.microsoft.com/office/drawing/2014/main" id="{BB688C05-7549-46B5-B1C1-346D2980BC3D}"/>
              </a:ext>
            </a:extLst>
          </p:cNvPr>
          <p:cNvSpPr/>
          <p:nvPr/>
        </p:nvSpPr>
        <p:spPr>
          <a:xfrm>
            <a:off x="4813504" y="1305839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Imagen 3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5DF33-B66C-275C-E6BC-CCB061C26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476" y="720706"/>
            <a:ext cx="2743200" cy="11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487;p9">
            <a:extLst>
              <a:ext uri="{FF2B5EF4-FFF2-40B4-BE49-F238E27FC236}">
                <a16:creationId xmlns:a16="http://schemas.microsoft.com/office/drawing/2014/main" id="{BB688C05-7549-46B5-B1C1-346D2980BC3D}"/>
              </a:ext>
            </a:extLst>
          </p:cNvPr>
          <p:cNvSpPr/>
          <p:nvPr/>
        </p:nvSpPr>
        <p:spPr>
          <a:xfrm>
            <a:off x="5172938" y="1205197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Imagen 34" descr="Imagen que contiene Texto&#10;&#10;Descripción generada automáticamente">
            <a:extLst>
              <a:ext uri="{FF2B5EF4-FFF2-40B4-BE49-F238E27FC236}">
                <a16:creationId xmlns:a16="http://schemas.microsoft.com/office/drawing/2014/main" id="{B7C5DF33-B66C-275C-E6BC-CCB061C2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211" y="806970"/>
            <a:ext cx="2743200" cy="1160890"/>
          </a:xfrm>
          <a:prstGeom prst="rect">
            <a:avLst/>
          </a:prstGeom>
        </p:spPr>
      </p:pic>
      <p:pic>
        <p:nvPicPr>
          <p:cNvPr id="4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CC0DA9B-23F5-BC15-F86A-A06B06AB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871" y="74388"/>
            <a:ext cx="1866900" cy="2447925"/>
          </a:xfrm>
        </p:spPr>
      </p:pic>
      <p:pic>
        <p:nvPicPr>
          <p:cNvPr id="5" name="Imagen 5" descr="Mapa&#10;&#10;Descripción generada automáticamente">
            <a:extLst>
              <a:ext uri="{FF2B5EF4-FFF2-40B4-BE49-F238E27FC236}">
                <a16:creationId xmlns:a16="http://schemas.microsoft.com/office/drawing/2014/main" id="{4A6F90B5-7CA8-63B9-ED4A-866EB997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72" y="2862714"/>
            <a:ext cx="8479766" cy="37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487;p9">
            <a:extLst>
              <a:ext uri="{FF2B5EF4-FFF2-40B4-BE49-F238E27FC236}">
                <a16:creationId xmlns:a16="http://schemas.microsoft.com/office/drawing/2014/main" id="{BB688C05-7549-46B5-B1C1-346D2980BC3D}"/>
              </a:ext>
            </a:extLst>
          </p:cNvPr>
          <p:cNvSpPr/>
          <p:nvPr/>
        </p:nvSpPr>
        <p:spPr>
          <a:xfrm>
            <a:off x="4813504" y="1305839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8" descr="Imagen que contiene botella, firmar, alimentos, parada&#10;&#10;Descripción generada automáticamente">
            <a:extLst>
              <a:ext uri="{FF2B5EF4-FFF2-40B4-BE49-F238E27FC236}">
                <a16:creationId xmlns:a16="http://schemas.microsoft.com/office/drawing/2014/main" id="{C65991FB-476E-CD7F-F606-AF3D8B2D1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7410" y="411447"/>
            <a:ext cx="4600575" cy="1428750"/>
          </a:xfrm>
        </p:spPr>
      </p:pic>
      <p:pic>
        <p:nvPicPr>
          <p:cNvPr id="9" name="Imagen 9" descr="Mapa&#10;&#10;Descripción generada automáticamente">
            <a:extLst>
              <a:ext uri="{FF2B5EF4-FFF2-40B4-BE49-F238E27FC236}">
                <a16:creationId xmlns:a16="http://schemas.microsoft.com/office/drawing/2014/main" id="{821BCDDF-2FAB-1F98-2E79-E44B824F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83" y="2253570"/>
            <a:ext cx="6898257" cy="4191161"/>
          </a:xfrm>
          <a:prstGeom prst="rect">
            <a:avLst/>
          </a:prstGeom>
        </p:spPr>
      </p:pic>
      <p:pic>
        <p:nvPicPr>
          <p:cNvPr id="10" name="Imagen 10" descr="Logotipo&#10;&#10;Descripción generada automáticamente">
            <a:extLst>
              <a:ext uri="{FF2B5EF4-FFF2-40B4-BE49-F238E27FC236}">
                <a16:creationId xmlns:a16="http://schemas.microsoft.com/office/drawing/2014/main" id="{BAA26667-0B50-815D-7B57-8B681A0FA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74" y="130995"/>
            <a:ext cx="2743200" cy="18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F6669-B168-3BBE-911A-789B6994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Calibri Light"/>
              </a:rPr>
              <a:t>Explicacion</a:t>
            </a:r>
            <a:r>
              <a:rPr lang="es-ES" dirty="0">
                <a:cs typeface="Calibri Light"/>
              </a:rPr>
              <a:t> del proyecto para la clase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D9783D-5221-C112-07EE-8ADA7EF2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1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5EB53-7C19-E768-9825-2197A2B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s-ES" sz="4800" dirty="0">
                <a:ea typeface="Calibri Light"/>
                <a:cs typeface="Calibri Light"/>
              </a:rPr>
              <a:t>Instalar </a:t>
            </a:r>
            <a:r>
              <a:rPr lang="es-ES" sz="4800" dirty="0" err="1">
                <a:ea typeface="Calibri Light"/>
                <a:cs typeface="Calibri Light"/>
              </a:rPr>
              <a:t>packetes</a:t>
            </a:r>
            <a:r>
              <a:rPr lang="es-ES" sz="4800" dirty="0">
                <a:ea typeface="Calibri Light"/>
                <a:cs typeface="Calibri Light"/>
              </a:rPr>
              <a:t> de </a:t>
            </a:r>
            <a:r>
              <a:rPr lang="es-ES" sz="4800" dirty="0" err="1">
                <a:ea typeface="Calibri Light"/>
                <a:cs typeface="Calibri Light"/>
              </a:rPr>
              <a:t>python</a:t>
            </a:r>
            <a:r>
              <a:rPr lang="es-ES" sz="4800" dirty="0">
                <a:ea typeface="Calibri Light"/>
                <a:cs typeface="Calibri Light"/>
              </a:rPr>
              <a:t> con </a:t>
            </a:r>
            <a:r>
              <a:rPr lang="es-ES" sz="4800" dirty="0" err="1">
                <a:ea typeface="Calibri Light"/>
                <a:cs typeface="Calibri Light"/>
              </a:rPr>
              <a:t>pip</a:t>
            </a:r>
            <a:endParaRPr lang="es-ES" sz="4800" dirty="0" err="1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E174AD0-E398-6EAE-1AC0-2F1A95ED15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92318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75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2F514-5688-BA46-55D1-5B194719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ea typeface="Calibri Light"/>
                <a:cs typeface="Calibri Light"/>
              </a:rPr>
              <a:t>Leer datos con pandas en </a:t>
            </a:r>
            <a:r>
              <a:rPr lang="es-ES" dirty="0" err="1">
                <a:ea typeface="+mj-lt"/>
                <a:cs typeface="+mj-lt"/>
              </a:rPr>
              <a:t>csv</a:t>
            </a:r>
            <a:r>
              <a:rPr lang="es-ES" dirty="0">
                <a:ea typeface="+mj-lt"/>
                <a:cs typeface="+mj-lt"/>
              </a:rPr>
              <a:t>,</a:t>
            </a:r>
            <a:r>
              <a:rPr lang="es-ES" dirty="0">
                <a:ea typeface="Calibri Light"/>
                <a:cs typeface="Calibri Light"/>
              </a:rPr>
              <a:t> primera entrega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CB73DB-454F-4DC4-77FA-57D46BF3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 pandas as 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pd</a:t>
            </a:r>
            <a:endParaRPr lang="es-ES">
              <a:solidFill>
                <a:srgbClr val="00B050"/>
              </a:solidFill>
              <a:latin typeface="Vrinda"/>
              <a:ea typeface="+mn-lt"/>
              <a:cs typeface="+mn-lt"/>
            </a:endParaRPr>
          </a:p>
          <a:p>
            <a:pPr marL="0" indent="0">
              <a:buNone/>
            </a:pPr>
            <a:endParaRPr lang="es-ES" dirty="0">
              <a:solidFill>
                <a:srgbClr val="00B050"/>
              </a:solidFill>
              <a:latin typeface="Vrinda"/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FILE="calles_de_medellin_con_acoso.csv"</a:t>
            </a:r>
            <a:endParaRPr lang="es-ES">
              <a:solidFill>
                <a:srgbClr val="00B050"/>
              </a:solidFill>
              <a:latin typeface="Vrind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data=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pd.read_csv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(FILE, 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on_bad_lines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skip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',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sep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=";")</a:t>
            </a:r>
            <a:br>
              <a:rPr lang="es-ES" dirty="0">
                <a:ea typeface="+mn-lt"/>
                <a:cs typeface="+mn-lt"/>
              </a:rPr>
            </a:br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346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2F514-5688-BA46-55D1-5B194719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ea typeface="Calibri Light"/>
                <a:cs typeface="Calibri Light"/>
              </a:rPr>
              <a:t>Leer datos con pandas en </a:t>
            </a:r>
            <a:r>
              <a:rPr lang="es-ES" dirty="0" err="1">
                <a:ea typeface="+mj-lt"/>
                <a:cs typeface="+mj-lt"/>
              </a:rPr>
              <a:t>json</a:t>
            </a:r>
            <a:r>
              <a:rPr lang="es-ES" dirty="0">
                <a:ea typeface="+mj-lt"/>
                <a:cs typeface="+mj-lt"/>
              </a:rPr>
              <a:t>,</a:t>
            </a:r>
            <a:r>
              <a:rPr lang="es-ES" dirty="0">
                <a:ea typeface="Calibri Light"/>
                <a:cs typeface="Calibri Light"/>
              </a:rPr>
              <a:t> primera entrega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CB73DB-454F-4DC4-77FA-57D46BF3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 pandas as 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pd</a:t>
            </a:r>
            <a:endParaRPr lang="es-ES" dirty="0">
              <a:solidFill>
                <a:srgbClr val="00B050"/>
              </a:solidFill>
              <a:latin typeface="Vrinda"/>
              <a:ea typeface="+mn-lt"/>
              <a:cs typeface="+mn-lt"/>
            </a:endParaRPr>
          </a:p>
          <a:p>
            <a:pPr marL="0" indent="0">
              <a:buNone/>
            </a:pPr>
            <a:endParaRPr lang="es-ES" dirty="0">
              <a:solidFill>
                <a:srgbClr val="00B050"/>
              </a:solidFill>
              <a:latin typeface="Vrinda"/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FILE="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calles_de_medellin_con_acoso.json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"</a:t>
            </a:r>
            <a:endParaRPr lang="es-ES">
              <a:solidFill>
                <a:srgbClr val="00B050"/>
              </a:solidFill>
              <a:latin typeface="Vrinda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data=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pd.read_json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(FILE)</a:t>
            </a:r>
            <a:br>
              <a:rPr lang="es-ES" dirty="0">
                <a:ea typeface="+mn-lt"/>
                <a:cs typeface="+mn-lt"/>
              </a:rPr>
            </a:br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9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8746C-7B38-B63E-901C-F46680AF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Leer los datos desde la </a:t>
            </a:r>
            <a:r>
              <a:rPr lang="es-ES" dirty="0" err="1">
                <a:ea typeface="Calibri Light"/>
                <a:cs typeface="Calibri Light"/>
              </a:rPr>
              <a:t>nuve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EE7AD-BCFA-EAF5-14A3-7B95D2BB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 pandas as 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+mn-lt"/>
              </a:rPr>
              <a:t>pd</a:t>
            </a:r>
            <a:endParaRPr lang="es-ES">
              <a:solidFill>
                <a:srgbClr val="00B050"/>
              </a:solidFill>
              <a:latin typeface="Vrinda"/>
              <a:ea typeface="+mn-lt"/>
              <a:cs typeface="+mn-lt"/>
            </a:endParaRPr>
          </a:p>
          <a:p>
            <a:endParaRPr lang="es-ES" dirty="0">
              <a:solidFill>
                <a:srgbClr val="00B050"/>
              </a:solidFill>
              <a:latin typeface="Vrinda"/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+mn-lt"/>
              </a:rPr>
              <a:t>URL=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"https://raw.githubusercontent.com/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mauriciotoro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/ST0245-Eafit/master/proyecto/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Datasets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/calles_de_medellin_con_acoso.csv"</a:t>
            </a:r>
          </a:p>
          <a:p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  <a:t>data=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Vrinda"/>
              </a:rPr>
              <a:t>pd.read_csv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  <a:t>(URL, 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Vrinda"/>
              </a:rPr>
              <a:t>on_bad_lines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  <a:t>='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Vrinda"/>
              </a:rPr>
              <a:t>skip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  <a:t>',</a:t>
            </a:r>
            <a:r>
              <a:rPr lang="es-ES" dirty="0" err="1">
                <a:solidFill>
                  <a:srgbClr val="00B050"/>
                </a:solidFill>
                <a:latin typeface="Vrinda"/>
                <a:ea typeface="+mn-lt"/>
                <a:cs typeface="Vrinda"/>
              </a:rPr>
              <a:t>sep</a:t>
            </a:r>
            <a: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  <a:t>=";")</a:t>
            </a:r>
            <a:br>
              <a:rPr lang="es-ES" dirty="0">
                <a:solidFill>
                  <a:srgbClr val="00B050"/>
                </a:solidFill>
                <a:latin typeface="Vrinda"/>
                <a:ea typeface="+mn-lt"/>
                <a:cs typeface="Vrinda"/>
              </a:rPr>
            </a:br>
            <a:endParaRPr lang="es-ES">
              <a:ea typeface="+mn-lt"/>
              <a:cs typeface="+mn-lt"/>
            </a:endParaRPr>
          </a:p>
          <a:p>
            <a:br>
              <a:rPr lang="es-ES" dirty="0">
                <a:ea typeface="+mn-lt"/>
                <a:cs typeface="+mn-lt"/>
              </a:rPr>
            </a:b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6881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 panda comiendo en el suelo">
            <a:extLst>
              <a:ext uri="{FF2B5EF4-FFF2-40B4-BE49-F238E27FC236}">
                <a16:creationId xmlns:a16="http://schemas.microsoft.com/office/drawing/2014/main" id="{66745198-BA4F-52A5-D5AB-B0883DFE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1" r="-2" b="78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9B06D-209F-148A-7C59-8CD847BC4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No me gustan los pandas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2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4091-8221-EE3D-F5B3-833F8655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64" y="2924295"/>
            <a:ext cx="10515600" cy="1325563"/>
          </a:xfrm>
        </p:spPr>
        <p:txBody>
          <a:bodyPr/>
          <a:lstStyle/>
          <a:p>
            <a:r>
              <a:rPr lang="es-ES" dirty="0">
                <a:cs typeface="Calibri Light"/>
              </a:rPr>
              <a:t>Acoplando las diapositivas de mauricio...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314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42348-3B0F-478A-12D9-62E1F279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ES" sz="6000">
                <a:solidFill>
                  <a:schemeClr val="bg1"/>
                </a:solidFill>
                <a:ea typeface="Calibri Light"/>
                <a:cs typeface="Calibri Light"/>
              </a:rPr>
              <a:t>Pandas puede ...</a:t>
            </a:r>
            <a:endParaRPr lang="es-ES" sz="600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2D6098D-FA54-0C10-1E5D-B2180CBBE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95039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645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2B3E7-FE85-22CC-E489-A7DE4AB4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Alternativa a pandas para leer el archivo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63CDF4-7435-9D03-1E2D-833AE09B6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def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readtxt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name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"""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readtxt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name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 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return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txt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content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as array ,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element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by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line </a:t>
            </a: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"""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content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= []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open(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name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 'r') as file: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i in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file.readlines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():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content.append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(i).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replace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("\n",""))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return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content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396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AB57-F6A8-2024-9D5E-8D9725B3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Alternativas mas mejores a la anterior para leer el archivo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722685-4E7E-D8C9-BE96-1986F5C0B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def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readRealtime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name:str,sep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=";":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"""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readRealtime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name:str,sep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=";":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)) 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a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genteretor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return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row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of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csv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at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iteration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"""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open(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name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 'r') as file: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i in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file.readlines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():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yield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i.split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sep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8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3EE93-1F6F-A477-6D55-46FB7B89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¿error de los datos </a:t>
            </a:r>
            <a:r>
              <a:rPr lang="es-ES" dirty="0" err="1">
                <a:ea typeface="Calibri Light"/>
                <a:cs typeface="Calibri Light"/>
              </a:rPr>
              <a:t>Nan</a:t>
            </a:r>
            <a:r>
              <a:rPr lang="es-ES" dirty="0">
                <a:ea typeface="Calibri Light"/>
                <a:cs typeface="Calibri Light"/>
              </a:rPr>
              <a:t> o infinito, no hay nombre?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C379A6-2699-589A-4ED1-BE4E6F750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Use los datos que mande al </a:t>
            </a:r>
            <a:r>
              <a:rPr lang="es-ES" dirty="0" err="1">
                <a:ea typeface="Calibri"/>
                <a:cs typeface="Calibri"/>
              </a:rPr>
              <a:t>teams</a:t>
            </a:r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11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0867E-AD92-BA77-06A7-B84CE575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Ya </a:t>
            </a:r>
            <a:r>
              <a:rPr lang="es-ES" dirty="0" err="1">
                <a:ea typeface="Calibri Light"/>
                <a:cs typeface="Calibri Light"/>
              </a:rPr>
              <a:t>leimos</a:t>
            </a:r>
            <a:r>
              <a:rPr lang="es-ES" dirty="0">
                <a:ea typeface="Calibri Light"/>
                <a:cs typeface="Calibri Light"/>
              </a:rPr>
              <a:t> los datos ahora que?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F1C73-4FC0-B957-7A15-210B1FB6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187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5C729-682D-770C-7974-EB2F0C16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Entender </a:t>
            </a:r>
            <a:r>
              <a:rPr lang="es-ES" dirty="0" err="1">
                <a:ea typeface="Calibri Light"/>
                <a:cs typeface="Calibri Light"/>
              </a:rPr>
              <a:t>medellin</a:t>
            </a:r>
            <a:r>
              <a:rPr lang="es-ES" dirty="0">
                <a:ea typeface="Calibri Light"/>
                <a:cs typeface="Calibri Light"/>
              </a:rPr>
              <a:t> como un grafo</a:t>
            </a:r>
            <a:endParaRPr lang="es-ES" dirty="0"/>
          </a:p>
        </p:txBody>
      </p:sp>
      <p:pic>
        <p:nvPicPr>
          <p:cNvPr id="4" name="Imagen 4" descr="Mapa&#10;&#10;Descripción generada automáticamente">
            <a:extLst>
              <a:ext uri="{FF2B5EF4-FFF2-40B4-BE49-F238E27FC236}">
                <a16:creationId xmlns:a16="http://schemas.microsoft.com/office/drawing/2014/main" id="{FD321F14-C77C-61F8-D272-B8A417D86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0631" y="1710606"/>
            <a:ext cx="12397601" cy="4739526"/>
          </a:xfrm>
        </p:spPr>
      </p:pic>
    </p:spTree>
    <p:extLst>
      <p:ext uri="{BB962C8B-B14F-4D97-AF65-F5344CB8AC3E}">
        <p14:creationId xmlns:p14="http://schemas.microsoft.com/office/powerpoint/2010/main" val="3477273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C4ED6-D482-47C1-505D-C93A42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Crear un grafo como lista de adyacencia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C3D8A9A-91A5-B975-1586-8853DA0AC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class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def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__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init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__(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self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={}            </a:t>
            </a:r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def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add_edge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self,source,dest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): 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node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dest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if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in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vert.next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]=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].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append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else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]=[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vertice.next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self.graph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source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]=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vertice</a:t>
            </a:r>
            <a:endParaRPr lang="es-ES" err="1">
              <a:solidFill>
                <a:srgbClr val="00B050"/>
              </a:solidFill>
              <a:ea typeface="Calibri"/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045D08-064D-D966-EADB-E255A4AD1275}"/>
              </a:ext>
            </a:extLst>
          </p:cNvPr>
          <p:cNvSpPr txBox="1"/>
          <p:nvPr/>
        </p:nvSpPr>
        <p:spPr>
          <a:xfrm>
            <a:off x="7412966" y="1676400"/>
            <a:ext cx="45978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class node():</a:t>
            </a:r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   def __</a:t>
            </a:r>
            <a:r>
              <a:rPr lang="en-US" dirty="0" err="1">
                <a:solidFill>
                  <a:srgbClr val="00B050"/>
                </a:solidFill>
                <a:ea typeface="+mn-lt"/>
                <a:cs typeface="+mn-lt"/>
              </a:rPr>
              <a:t>init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__(</a:t>
            </a:r>
            <a:r>
              <a:rPr lang="en-US" dirty="0" err="1">
                <a:solidFill>
                  <a:srgbClr val="00B050"/>
                </a:solidFill>
                <a:ea typeface="+mn-lt"/>
                <a:cs typeface="+mn-lt"/>
              </a:rPr>
              <a:t>self,value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, weight):</a:t>
            </a:r>
          </a:p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n-US" err="1">
                <a:solidFill>
                  <a:srgbClr val="00B050"/>
                </a:solidFill>
                <a:ea typeface="+mn-lt"/>
                <a:cs typeface="+mn-lt"/>
              </a:rPr>
              <a:t>self.value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=value</a:t>
            </a:r>
          </a:p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n-US" err="1">
                <a:solidFill>
                  <a:srgbClr val="00B050"/>
                </a:solidFill>
                <a:ea typeface="+mn-lt"/>
                <a:cs typeface="+mn-lt"/>
              </a:rPr>
              <a:t>self.weight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=weight</a:t>
            </a:r>
          </a:p>
          <a:p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n-US" err="1">
                <a:solidFill>
                  <a:srgbClr val="00B050"/>
                </a:solidFill>
                <a:ea typeface="+mn-lt"/>
                <a:cs typeface="+mn-lt"/>
              </a:rPr>
              <a:t>self.next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=None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7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6ABD9-7C69-C51C-0764-E48058B1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Mauricio dijo </a:t>
            </a:r>
            <a:r>
              <a:rPr lang="es-ES" dirty="0" err="1">
                <a:ea typeface="Calibri Light"/>
                <a:cs typeface="Calibri Light"/>
              </a:rPr>
              <a:t>NetworkX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C8BE1E-77C4-04C6-6F98-86098B9A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networkx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as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Grafo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()</a:t>
            </a: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Grafo.add_edge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&lt;origen&gt;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</a:t>
            </a: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&lt;destino&gt;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</a:t>
            </a: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&lt;valor ponderado&gt;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Grafo.add_node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&lt;origen&gt;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</a:endParaRPr>
          </a:p>
          <a:p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22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F0AB57-F6A8-2024-9D5E-8D9725B3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Alternativas mas mejores a la anterior para leer el archivo parte 2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722685-4E7E-D8C9-BE96-1986F5C0B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def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main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():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Grafo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#...weigths,edges,node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ii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=0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for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i in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readRealtime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("data_csv.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csv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sep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=";"): 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if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ii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==0: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pass</a:t>
            </a:r>
            <a:endParaRPr lang="es-ES" err="1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else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: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eval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(i[-2])#.split("],[")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Grafo.add_edge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[0]),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edge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[1]),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=i[-3])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Grafo.add_node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str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(i[-1][:-2]))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ii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+=1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print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nx.to_dict_of_dicts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(Grafo))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8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91DCB-A609-5AF1-3C51-C048DB84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Aplicar el </a:t>
            </a:r>
            <a:r>
              <a:rPr lang="es-ES" dirty="0" err="1">
                <a:ea typeface="Calibri Light"/>
                <a:cs typeface="Calibri Light"/>
              </a:rPr>
              <a:t>agoritmo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1121FD-F999-BC79-2DD4-60363078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# estructura </a:t>
            </a:r>
            <a:r>
              <a:rPr lang="es-ES" dirty="0" err="1">
                <a:ea typeface="+mn-lt"/>
                <a:cs typeface="+mn-lt"/>
              </a:rPr>
              <a:t>metodo</a:t>
            </a:r>
            <a:r>
              <a:rPr lang="es-ES" dirty="0">
                <a:ea typeface="+mn-lt"/>
                <a:cs typeface="+mn-lt"/>
              </a:rPr>
              <a:t>(</a:t>
            </a:r>
            <a:r>
              <a:rPr lang="es-ES" dirty="0" err="1">
                <a:ea typeface="+mn-lt"/>
                <a:cs typeface="+mn-lt"/>
              </a:rPr>
              <a:t>graph</a:t>
            </a:r>
            <a:r>
              <a:rPr lang="es-ES" dirty="0">
                <a:ea typeface="+mn-lt"/>
                <a:cs typeface="+mn-lt"/>
              </a:rPr>
              <a:t>,&lt;origen&gt;, &lt;destino&gt;, </a:t>
            </a:r>
            <a:r>
              <a:rPr lang="es-ES" dirty="0" err="1">
                <a:ea typeface="+mn-lt"/>
                <a:cs typeface="+mn-lt"/>
              </a:rPr>
              <a:t>weight</a:t>
            </a:r>
            <a:r>
              <a:rPr lang="es-ES" dirty="0">
                <a:ea typeface="+mn-lt"/>
                <a:cs typeface="+mn-lt"/>
              </a:rPr>
              <a:t>='</a:t>
            </a:r>
            <a:r>
              <a:rPr lang="es-ES" dirty="0" err="1">
                <a:ea typeface="+mn-lt"/>
                <a:cs typeface="+mn-lt"/>
              </a:rPr>
              <a:t>weight</a:t>
            </a:r>
            <a:r>
              <a:rPr lang="es-ES" dirty="0">
                <a:ea typeface="+mn-lt"/>
                <a:cs typeface="+mn-lt"/>
              </a:rPr>
              <a:t>')</a:t>
            </a:r>
            <a:endParaRPr lang="es-ES"/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nx.dijkstra_path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 &lt;destino&gt;,,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nx.bellman_ford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 &lt;destino&gt;,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')</a:t>
            </a:r>
          </a:p>
          <a:p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nx.astar_path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 &lt;destino&gt;,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')</a:t>
            </a:r>
          </a:p>
          <a:p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3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179065" y="420057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/>
            <a:r>
              <a:rPr lang="en-US" sz="2200" b="1" dirty="0">
                <a:solidFill>
                  <a:srgbClr val="001E33"/>
                </a:solidFill>
                <a:latin typeface="Arial"/>
                <a:cs typeface="Arial"/>
                <a:sym typeface="Arial"/>
              </a:rPr>
              <a:t>Thomas Rivera</a:t>
            </a:r>
            <a:endParaRPr lang="es-ES" dirty="0" err="1"/>
          </a:p>
          <a:p>
            <a:pPr algn="ctr">
              <a:buClr>
                <a:srgbClr val="000000"/>
              </a:buClr>
              <a:buSzPts val="2200"/>
              <a:buFont typeface="Arial"/>
            </a:pPr>
            <a:r>
              <a:rPr lang="es-ES" sz="22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El informe antes de cancelar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Clr>
                <a:srgbClr val="000000"/>
              </a:buClr>
              <a:buSzPts val="2200"/>
            </a:pPr>
            <a:r>
              <a:rPr lang="en-US" sz="2200" b="1" dirty="0">
                <a:solidFill>
                  <a:srgbClr val="001E33"/>
                </a:solidFill>
                <a:latin typeface="Arial"/>
                <a:ea typeface="Arial"/>
                <a:cs typeface="Arial"/>
              </a:rPr>
              <a:t>Daniel Arango</a:t>
            </a:r>
            <a:endParaRPr lang="en-US"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</a:endParaRPr>
          </a:p>
          <a:p>
            <a:pPr algn="ctr">
              <a:buClr>
                <a:srgbClr val="000000"/>
              </a:buClr>
              <a:buSzPts val="2200"/>
              <a:buFont typeface="Arial"/>
            </a:pP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</a:rPr>
              <a:t>Todo ,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</a:rPr>
              <a:t>menos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</a:rPr>
              <a:t>el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</a:rPr>
              <a:t>informe</a:t>
            </a:r>
            <a:endParaRPr lang="en-US"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ea typeface="+mn-lt"/>
                <a:cs typeface="+mn-lt"/>
                <a:sym typeface="Arial"/>
              </a:rPr>
              <a:t>https</a:t>
            </a:r>
            <a:r>
              <a:rPr lang="en-US" sz="2200" i="0" u="none" strike="noStrike" cap="none" dirty="0">
                <a:ea typeface="+mn-lt"/>
                <a:cs typeface="+mn-lt"/>
                <a:sym typeface="Arial"/>
              </a:rPr>
              <a:t>://github.com/</a:t>
            </a:r>
            <a:r>
              <a:rPr lang="en-US" sz="2200" dirty="0">
                <a:ea typeface="+mn-lt"/>
                <a:cs typeface="+mn-lt"/>
                <a:sym typeface="Arial"/>
              </a:rPr>
              <a:t>jero98772</a:t>
            </a:r>
            <a:r>
              <a:rPr lang="en-US" sz="2200" i="0" u="none" strike="noStrike" cap="none" dirty="0">
                <a:ea typeface="+mn-lt"/>
                <a:cs typeface="+mn-lt"/>
                <a:sym typeface="Arial"/>
              </a:rPr>
              <a:t>/</a:t>
            </a:r>
            <a:r>
              <a:rPr lang="en-US" sz="2200" dirty="0">
                <a:ea typeface="+mn-lt"/>
                <a:cs typeface="+mn-lt"/>
                <a:sym typeface="Arial"/>
              </a:rPr>
              <a:t>AlOtroLado</a:t>
            </a:r>
            <a:endParaRPr lang="es-ES" dirty="0"/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8" name="Google Shape;228;p2"/>
          <p:cNvSpPr/>
          <p:nvPr/>
        </p:nvSpPr>
        <p:spPr>
          <a:xfrm>
            <a:off x="674065" y="27891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incluya primero a la estudiante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5" descr="Imagen que contiene tabla, sombrero, sostener, plato&#10;&#10;Descripción generada automáticamente">
            <a:extLst>
              <a:ext uri="{FF2B5EF4-FFF2-40B4-BE49-F238E27FC236}">
                <a16:creationId xmlns:a16="http://schemas.microsoft.com/office/drawing/2014/main" id="{37B45682-4821-C28C-4B39-A2537D454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99" y="1841738"/>
            <a:ext cx="2283126" cy="23118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57556E-1209-551E-8D83-3BF0D5D33B48}"/>
              </a:ext>
            </a:extLst>
          </p:cNvPr>
          <p:cNvSpPr txBox="1"/>
          <p:nvPr/>
        </p:nvSpPr>
        <p:spPr>
          <a:xfrm>
            <a:off x="3257909" y="238089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cs typeface="Arial"/>
              </a:rPr>
              <a:t>Error 404</a:t>
            </a:r>
            <a:br>
              <a:rPr lang="es-ES" dirty="0">
                <a:cs typeface="Arial"/>
              </a:rPr>
            </a:br>
            <a:r>
              <a:rPr lang="es-ES" dirty="0">
                <a:cs typeface="Arial"/>
              </a:rPr>
              <a:t>Imagen and human </a:t>
            </a:r>
          </a:p>
          <a:p>
            <a:pPr algn="ctr"/>
            <a:r>
              <a:rPr lang="es-ES" dirty="0" err="1">
                <a:cs typeface="Arial"/>
              </a:rPr>
              <a:t>not</a:t>
            </a:r>
            <a:r>
              <a:rPr lang="es-ES" dirty="0">
                <a:cs typeface="Arial"/>
              </a:rPr>
              <a:t> </a:t>
            </a:r>
            <a:r>
              <a:rPr lang="es-ES" dirty="0" err="1">
                <a:cs typeface="Arial"/>
              </a:rPr>
              <a:t>found</a:t>
            </a:r>
            <a:endParaRPr lang="es-E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504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91DCB-A609-5AF1-3C51-C048DB84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Aplicar el </a:t>
            </a:r>
            <a:r>
              <a:rPr lang="es-ES" dirty="0" err="1">
                <a:ea typeface="Calibri Light"/>
                <a:cs typeface="Calibri Light"/>
              </a:rPr>
              <a:t>agoritmo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1121FD-F999-BC79-2DD4-60363078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nx.shortest_path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 &lt;destino&gt;,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',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method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dijkstra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")</a:t>
            </a:r>
            <a:endParaRPr lang="es-ES" dirty="0">
              <a:ea typeface="+mn-lt"/>
              <a:cs typeface="+mn-lt"/>
            </a:endParaRPr>
          </a:p>
          <a:p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nx.shortest_path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 &lt;destino&gt;,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method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bellman-ford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')</a:t>
            </a:r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nx.shortest_path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(&lt;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graph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&gt;,&lt;origen&gt;, &lt;destino&gt;,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='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weight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',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method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b="1" dirty="0" err="1">
                <a:solidFill>
                  <a:srgbClr val="FF0000"/>
                </a:solidFill>
                <a:ea typeface="+mn-lt"/>
                <a:cs typeface="+mn-lt"/>
              </a:rPr>
              <a:t>astar_path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327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70670-2634-173C-3B37-FB57D131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Muchos problemas al instalar </a:t>
            </a:r>
            <a:r>
              <a:rPr lang="es-ES" dirty="0" err="1">
                <a:ea typeface="Calibri Light"/>
                <a:cs typeface="Calibri Light"/>
              </a:rPr>
              <a:t>geopandas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1D157-DF18-FB0E-77E9-3A7A12334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b="1" dirty="0">
                <a:ea typeface="Calibri"/>
                <a:cs typeface="Calibri"/>
              </a:rPr>
              <a:t>"no instale </a:t>
            </a:r>
            <a:r>
              <a:rPr lang="es-ES" sz="5400" b="1" dirty="0" err="1">
                <a:ea typeface="Calibri"/>
                <a:cs typeface="Calibri"/>
              </a:rPr>
              <a:t>geopandas</a:t>
            </a:r>
            <a:r>
              <a:rPr lang="es-ES" sz="5400" b="1" dirty="0">
                <a:ea typeface="Calibri"/>
                <a:cs typeface="Calibri"/>
              </a:rPr>
              <a:t> eso da muchos problemas" </a:t>
            </a:r>
            <a:endParaRPr lang="es-ES" dirty="0" err="1">
              <a:ea typeface="Calibri"/>
              <a:cs typeface="Calibri"/>
            </a:endParaRPr>
          </a:p>
          <a:p>
            <a:r>
              <a:rPr lang="es-ES" dirty="0" err="1">
                <a:ea typeface="Calibri"/>
                <a:cs typeface="Calibri"/>
              </a:rPr>
              <a:t>alejandra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arango</a:t>
            </a:r>
            <a:r>
              <a:rPr lang="es-ES" dirty="0">
                <a:ea typeface="Calibri"/>
                <a:cs typeface="Calibri"/>
              </a:rPr>
              <a:t> </a:t>
            </a:r>
            <a:r>
              <a:rPr lang="es-ES" dirty="0" err="1">
                <a:ea typeface="Calibri"/>
                <a:cs typeface="Calibri"/>
              </a:rPr>
              <a:t>cientifica</a:t>
            </a:r>
            <a:r>
              <a:rPr lang="es-ES" dirty="0">
                <a:ea typeface="Calibri"/>
                <a:cs typeface="Calibri"/>
              </a:rPr>
              <a:t> de datos de </a:t>
            </a:r>
            <a:r>
              <a:rPr lang="es-ES" dirty="0" err="1">
                <a:ea typeface="Calibri"/>
                <a:cs typeface="Calibri"/>
              </a:rPr>
              <a:t>eafit</a:t>
            </a:r>
            <a:r>
              <a:rPr lang="es-ES" dirty="0">
                <a:ea typeface="Calibri"/>
                <a:cs typeface="Calibri"/>
              </a:rPr>
              <a:t> con </a:t>
            </a:r>
            <a:r>
              <a:rPr lang="es-ES" dirty="0" err="1">
                <a:ea typeface="Calibri"/>
                <a:cs typeface="Calibri"/>
              </a:rPr>
              <a:t>expereincia</a:t>
            </a:r>
            <a:r>
              <a:rPr lang="es-ES" dirty="0">
                <a:ea typeface="Calibri"/>
                <a:cs typeface="Calibri"/>
              </a:rPr>
              <a:t> en datos </a:t>
            </a:r>
            <a:r>
              <a:rPr lang="es-ES" dirty="0" err="1">
                <a:ea typeface="Calibri"/>
                <a:cs typeface="Calibri"/>
              </a:rPr>
              <a:t>geograficos</a:t>
            </a:r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78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EED75-CF36-993A-6601-515E99EF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Calibri Light"/>
                <a:cs typeface="Calibri Light"/>
              </a:rPr>
              <a:t>pydeck</a:t>
            </a:r>
            <a:endParaRPr lang="es-ES" dirty="0" err="1"/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39F3B5C-A157-31B0-EC1F-B532D259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606" y="1825625"/>
            <a:ext cx="10194787" cy="4351338"/>
          </a:xfrm>
        </p:spPr>
      </p:pic>
    </p:spTree>
    <p:extLst>
      <p:ext uri="{BB962C8B-B14F-4D97-AF65-F5344CB8AC3E}">
        <p14:creationId xmlns:p14="http://schemas.microsoft.com/office/powerpoint/2010/main" val="2751219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A5A6FB-82F7-1148-7DEE-733BDA1E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s-ES" dirty="0" err="1">
                <a:ea typeface="Calibri Light"/>
                <a:cs typeface="Calibri Light"/>
              </a:rPr>
              <a:t>Deck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6B297-DF28-59E9-EF46-0BE6BAAB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"</a:t>
            </a:r>
            <a:r>
              <a:rPr lang="es-ES" dirty="0" err="1">
                <a:ea typeface="Calibri"/>
                <a:cs typeface="Calibri"/>
              </a:rPr>
              <a:t>deck</a:t>
            </a:r>
            <a:r>
              <a:rPr lang="es-ES" dirty="0">
                <a:ea typeface="Calibri"/>
                <a:cs typeface="Calibri"/>
              </a:rPr>
              <a:t> es la librería de </a:t>
            </a:r>
            <a:r>
              <a:rPr lang="es-ES" dirty="0" err="1">
                <a:ea typeface="Calibri"/>
                <a:cs typeface="Calibri"/>
              </a:rPr>
              <a:t>uber</a:t>
            </a:r>
            <a:r>
              <a:rPr lang="es-ES" dirty="0">
                <a:ea typeface="Calibri"/>
                <a:cs typeface="Calibri"/>
              </a:rPr>
              <a:t> que esta </a:t>
            </a:r>
            <a:r>
              <a:rPr lang="es-ES" dirty="0" err="1">
                <a:ea typeface="Calibri"/>
                <a:cs typeface="Calibri"/>
              </a:rPr>
              <a:t>optimisada</a:t>
            </a:r>
            <a:r>
              <a:rPr lang="es-ES" dirty="0">
                <a:ea typeface="Calibri"/>
                <a:cs typeface="Calibri"/>
              </a:rPr>
              <a:t> para mapas con mas datos usando la </a:t>
            </a:r>
            <a:r>
              <a:rPr lang="es-ES" dirty="0" err="1">
                <a:ea typeface="Calibri"/>
                <a:cs typeface="Calibri"/>
              </a:rPr>
              <a:t>Gpu</a:t>
            </a:r>
            <a:r>
              <a:rPr lang="es-ES" dirty="0">
                <a:ea typeface="Calibri"/>
                <a:cs typeface="Calibri"/>
              </a:rPr>
              <a:t> y web </a:t>
            </a:r>
            <a:r>
              <a:rPr lang="es-ES" dirty="0" err="1">
                <a:ea typeface="Calibri"/>
                <a:cs typeface="Calibri"/>
              </a:rPr>
              <a:t>gl</a:t>
            </a:r>
            <a:r>
              <a:rPr lang="es-ES" dirty="0">
                <a:ea typeface="Calibri"/>
                <a:cs typeface="Calibri"/>
              </a:rPr>
              <a:t>, esto no </a:t>
            </a:r>
            <a:r>
              <a:rPr lang="es-ES" dirty="0" err="1">
                <a:ea typeface="Calibri"/>
                <a:cs typeface="Calibri"/>
              </a:rPr>
              <a:t>sigifica</a:t>
            </a:r>
            <a:r>
              <a:rPr lang="es-ES" dirty="0">
                <a:ea typeface="Calibri"/>
                <a:cs typeface="Calibri"/>
              </a:rPr>
              <a:t> que sea la mejor, eso depende usted para que quiere hacer un mapa y de los datos que va usar" </a:t>
            </a:r>
            <a:r>
              <a:rPr lang="es-ES" dirty="0" err="1">
                <a:ea typeface="Calibri"/>
                <a:cs typeface="Calibri"/>
              </a:rPr>
              <a:t>brolin</a:t>
            </a:r>
            <a:r>
              <a:rPr lang="es-ES" dirty="0">
                <a:ea typeface="Calibri"/>
                <a:cs typeface="Calibri"/>
              </a:rPr>
              <a:t> creador de daquina.io, vecino de la 80,mapa </a:t>
            </a:r>
            <a:r>
              <a:rPr lang="es-ES" dirty="0" err="1">
                <a:ea typeface="Calibri"/>
                <a:cs typeface="Calibri"/>
              </a:rPr>
              <a:t>covid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dirty="0" err="1">
                <a:ea typeface="Calibri"/>
                <a:cs typeface="Calibri"/>
              </a:rPr>
              <a:t>medellin</a:t>
            </a:r>
            <a:r>
              <a:rPr lang="es-ES" dirty="0">
                <a:ea typeface="Calibri"/>
                <a:cs typeface="Calibri"/>
              </a:rPr>
              <a:t>. Instructor del curso de datos </a:t>
            </a:r>
            <a:r>
              <a:rPr lang="es-ES" dirty="0" err="1">
                <a:ea typeface="Calibri"/>
                <a:cs typeface="Calibri"/>
              </a:rPr>
              <a:t>georeferenciados</a:t>
            </a:r>
          </a:p>
          <a:p>
            <a:pPr marL="0" indent="0">
              <a:buNone/>
            </a:pPr>
            <a:endParaRPr lang="es-ES" dirty="0">
              <a:ea typeface="Calibri"/>
              <a:cs typeface="Calibri"/>
            </a:endParaRPr>
          </a:p>
        </p:txBody>
      </p:sp>
      <p:pic>
        <p:nvPicPr>
          <p:cNvPr id="5" name="Imagen 5" descr="Mapa&#10;&#10;Descripción generada automáticamente">
            <a:extLst>
              <a:ext uri="{FF2B5EF4-FFF2-40B4-BE49-F238E27FC236}">
                <a16:creationId xmlns:a16="http://schemas.microsoft.com/office/drawing/2014/main" id="{6D8A4198-FC26-2DFD-0C62-A81B3A30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9" r="12581" b="-2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7" descr="Mapa&#10;&#10;Descripción generada automáticamente">
            <a:extLst>
              <a:ext uri="{FF2B5EF4-FFF2-40B4-BE49-F238E27FC236}">
                <a16:creationId xmlns:a16="http://schemas.microsoft.com/office/drawing/2014/main" id="{F4F64E2A-5D87-971D-7E2E-A74BC7901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6" r="13195" b="3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6" name="Imagen 6" descr="Mapa&#10;&#10;Descripción generada automáticamente">
            <a:extLst>
              <a:ext uri="{FF2B5EF4-FFF2-40B4-BE49-F238E27FC236}">
                <a16:creationId xmlns:a16="http://schemas.microsoft.com/office/drawing/2014/main" id="{B6218601-C9F8-62B9-7D34-2D9AE8AE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53" r="31673" b="3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3627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69401-6010-B81E-014A-83B29AAC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Mapa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12EAE-AE0C-0FAA-3BE3-4CACC3EBE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pydeck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as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</a:t>
            </a:r>
            <a:endParaRPr lang="es-ES" dirty="0" err="1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NOMBRE='mapa_inutil_y_vende_humo2.html'</a:t>
            </a: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view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pdk.ViewState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latitude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=6.256405968932449,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longitude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 -75.59835591123756, pitch=50, zoom=9)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r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pdk.Deck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layers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=[&lt;</a:t>
            </a:r>
            <a:r>
              <a:rPr lang="es-ES" dirty="0">
                <a:solidFill>
                  <a:srgbClr val="FF0000"/>
                </a:solidFill>
                <a:ea typeface="+mn-lt"/>
                <a:cs typeface="+mn-lt"/>
              </a:rPr>
              <a:t>CAPAS...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&gt;],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initial_view_state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view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r.to_html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(NOMBRE)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36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47363-F40E-9024-C3C2-71A96F61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Mapa </a:t>
            </a:r>
            <a:r>
              <a:rPr lang="es-ES" dirty="0" err="1">
                <a:ea typeface="Calibri Light"/>
                <a:cs typeface="Calibri Light"/>
              </a:rPr>
              <a:t>vacio</a:t>
            </a:r>
            <a:r>
              <a:rPr lang="es-ES" dirty="0">
                <a:ea typeface="Calibri Light"/>
                <a:cs typeface="Calibri Light"/>
              </a:rPr>
              <a:t> sin datos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06A915-5635-3FCA-0BC3-37428E3F4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emptyMap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type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PathLayer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data="",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pickable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get_color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=(0,155,0),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width_scale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width_min_pixels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edges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get_width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1824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54F25-19C7-1B79-C564-F7EC948C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Mapa con las calles , </a:t>
            </a:r>
            <a:r>
              <a:rPr lang="es-ES" dirty="0" err="1">
                <a:ea typeface="Calibri Light"/>
                <a:cs typeface="Calibri Light"/>
              </a:rPr>
              <a:t>osea</a:t>
            </a:r>
            <a:r>
              <a:rPr lang="es-ES" dirty="0">
                <a:ea typeface="Calibri Light"/>
                <a:cs typeface="Calibri Light"/>
              </a:rPr>
              <a:t> </a:t>
            </a:r>
            <a:r>
              <a:rPr lang="es-ES" dirty="0" err="1">
                <a:ea typeface="Calibri Light"/>
                <a:cs typeface="Calibri Light"/>
              </a:rPr>
              <a:t>vertices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FC4BDA-2A7E-1B6C-8913-CC332CFC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pathMap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type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PathLayer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data=data,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pickable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get_color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=(0,155,0),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width_scale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width_min_pixels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edges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get_width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=2,</a:t>
            </a:r>
            <a:endParaRPr lang="es-E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)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81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10347-CE49-2AEB-5664-526AFF88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8924FA"/>
                </a:solidFill>
                <a:ea typeface="Calibri Light"/>
                <a:cs typeface="Calibri Light"/>
              </a:rPr>
              <a:t>Capa para puntos como nodos de color 8924FA</a:t>
            </a:r>
            <a:endParaRPr lang="es-ES" dirty="0">
              <a:solidFill>
                <a:srgbClr val="8924FA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F7B783-36B8-EEFD-5760-579E8E98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layer2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"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ScatterplotLayer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data=data,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pickable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opacity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=0.8,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stroked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filled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radius_scale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=6,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radius_min_pixels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radius_max_pixels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=100,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line_width_min_pixels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get_position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err="1">
                <a:solidFill>
                  <a:srgbClr val="00B050"/>
                </a:solidFill>
                <a:ea typeface="+mn-lt"/>
                <a:cs typeface="+mn-lt"/>
              </a:rPr>
              <a:t>node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get_radius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=1,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get_fill_color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</a:t>
            </a:r>
            <a:r>
              <a:rPr lang="es-ES" dirty="0">
                <a:solidFill>
                  <a:srgbClr val="8924FA"/>
                </a:solidFill>
                <a:ea typeface="+mn-lt"/>
                <a:cs typeface="+mn-lt"/>
              </a:rPr>
              <a:t>[137, 36, 250]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get_line_color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=[0, 0, 0],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)</a:t>
            </a:r>
            <a:endParaRPr lang="es-E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21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6BD80-5E15-BED5-12E8-37C5281B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Crear ruta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D688A5-7F56-81DB-B6DB-BDF0300F1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 def newPath(data,tag="path",color=(0,15,205)):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newPath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=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pdk.Layer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(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type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PathLayer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data=data,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pickable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=False,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get_color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=color,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width_scale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=5,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width_min_pixels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=5,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get_path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=tag,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get_width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=5,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)</a:t>
            </a:r>
            <a:endParaRPr lang="es-ES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       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return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newPath</a:t>
            </a:r>
            <a:endParaRPr lang="es-ES" dirty="0" err="1">
              <a:solidFill>
                <a:srgbClr val="00B05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960BA4-439C-A238-5C19-142483E2D559}"/>
              </a:ext>
            </a:extLst>
          </p:cNvPr>
          <p:cNvSpPr txBox="1"/>
          <p:nvPr/>
        </p:nvSpPr>
        <p:spPr>
          <a:xfrm>
            <a:off x="4681268" y="2539042"/>
            <a:ext cx="76315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  def </a:t>
            </a:r>
            <a:r>
              <a:rPr lang="en-US" dirty="0" err="1">
                <a:solidFill>
                  <a:srgbClr val="00B050"/>
                </a:solidFill>
              </a:rPr>
              <a:t>getData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  <a:ea typeface="+mn-lt"/>
                <a:cs typeface="+mn-lt"/>
              </a:rPr>
              <a:t>nodes</a:t>
            </a:r>
            <a:r>
              <a:rPr lang="en-US" dirty="0">
                <a:solidFill>
                  <a:srgbClr val="00B050"/>
                </a:solidFill>
              </a:rPr>
              <a:t>):</a:t>
            </a:r>
            <a:endParaRPr lang="en-U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00B050"/>
                </a:solidFill>
              </a:rPr>
              <a:t>2          </a:t>
            </a:r>
            <a:r>
              <a:rPr lang="en-US" dirty="0" err="1">
                <a:solidFill>
                  <a:srgbClr val="00B050"/>
                </a:solidFill>
              </a:rPr>
              <a:t>pathdf</a:t>
            </a:r>
            <a:r>
              <a:rPr lang="en-US" dirty="0">
                <a:solidFill>
                  <a:srgbClr val="00B050"/>
                </a:solidFill>
              </a:rPr>
              <a:t>=</a:t>
            </a:r>
            <a:r>
              <a:rPr lang="en-US" dirty="0" err="1">
                <a:solidFill>
                  <a:srgbClr val="00B050"/>
                </a:solidFill>
              </a:rPr>
              <a:t>pd.DataFrame</a:t>
            </a:r>
            <a:r>
              <a:rPr lang="en-US" dirty="0">
                <a:solidFill>
                  <a:srgbClr val="00B050"/>
                </a:solidFill>
              </a:rPr>
              <a:t>([{"</a:t>
            </a:r>
            <a:r>
              <a:rPr lang="en-US" dirty="0" err="1">
                <a:solidFill>
                  <a:srgbClr val="00B050"/>
                </a:solidFill>
              </a:rPr>
              <a:t>name":"path","path</a:t>
            </a:r>
            <a:r>
              <a:rPr lang="en-US" dirty="0">
                <a:solidFill>
                  <a:srgbClr val="00B050"/>
                </a:solidFill>
              </a:rPr>
              <a:t>":[eval(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) for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in nodes]}])</a:t>
            </a:r>
            <a:endParaRPr lang="en-US" dirty="0">
              <a:solidFill>
                <a:srgbClr val="00B050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00B050"/>
                </a:solidFill>
              </a:rPr>
              <a:t>3        return </a:t>
            </a:r>
            <a:r>
              <a:rPr lang="en-US" dirty="0" err="1">
                <a:solidFill>
                  <a:srgbClr val="00B050"/>
                </a:solidFill>
              </a:rPr>
              <a:t>pathdf</a:t>
            </a:r>
            <a:endParaRPr lang="en-US" dirty="0" err="1">
              <a:solidFill>
                <a:srgbClr val="00B05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9639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DB519-E40F-181B-51B7-A93BB7ED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Calibri Light"/>
                <a:cs typeface="Calibri Light"/>
              </a:rPr>
              <a:t>Jupiter</a:t>
            </a:r>
            <a:r>
              <a:rPr lang="es-ES" dirty="0">
                <a:ea typeface="Calibri Light"/>
                <a:cs typeface="Calibri Light"/>
              </a:rPr>
              <a:t> y </a:t>
            </a:r>
            <a:r>
              <a:rPr lang="es-ES" dirty="0" err="1">
                <a:ea typeface="Calibri Light"/>
                <a:cs typeface="Calibri Light"/>
              </a:rPr>
              <a:t>pydeck</a:t>
            </a:r>
            <a:endParaRPr lang="es-ES" dirty="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F30C8-3245-E4E1-54DB-CEFA71E6F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Dice que use </a:t>
            </a:r>
            <a:r>
              <a:rPr lang="es-ES" b="1" dirty="0" err="1">
                <a:solidFill>
                  <a:srgbClr val="FF0000"/>
                </a:solidFill>
                <a:ea typeface="+mn-lt"/>
                <a:cs typeface="+mn-lt"/>
              </a:rPr>
              <a:t>pydeck.bindings.deck.Deck.show</a:t>
            </a:r>
            <a:r>
              <a:rPr lang="es-ES" b="1" dirty="0">
                <a:solidFill>
                  <a:srgbClr val="FF0000"/>
                </a:solidFill>
                <a:ea typeface="+mn-lt"/>
                <a:cs typeface="+mn-lt"/>
              </a:rPr>
              <a:t>() </a:t>
            </a:r>
            <a:r>
              <a:rPr lang="es-ES" dirty="0">
                <a:ea typeface="+mn-lt"/>
                <a:cs typeface="+mn-lt"/>
              </a:rPr>
              <a:t>y no</a:t>
            </a:r>
            <a:r>
              <a:rPr lang="es-ES" b="1" dirty="0">
                <a:ea typeface="+mn-lt"/>
                <a:cs typeface="+mn-lt"/>
              </a:rPr>
              <a:t> </a:t>
            </a:r>
            <a:r>
              <a:rPr lang="es-ES" b="1" dirty="0" err="1">
                <a:solidFill>
                  <a:srgbClr val="00B050"/>
                </a:solidFill>
                <a:ea typeface="+mn-lt"/>
                <a:cs typeface="+mn-lt"/>
              </a:rPr>
              <a:t>pydeck.bindings.deck.Deck.to_html</a:t>
            </a:r>
            <a:r>
              <a:rPr lang="es-ES" b="1" dirty="0">
                <a:solidFill>
                  <a:srgbClr val="00B050"/>
                </a:solidFill>
                <a:ea typeface="+mn-lt"/>
                <a:cs typeface="+mn-lt"/>
              </a:rPr>
              <a:t>()</a:t>
            </a:r>
            <a:endParaRPr lang="es-ES" dirty="0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  <a:hlinkClick r:id="rId2"/>
              </a:rPr>
              <a:t>https://deckgl.readthedocs.io/en/latest/jupyter.html</a:t>
            </a: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647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915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A94C3-F51F-EE22-C79E-2EABCC0D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ea typeface="Calibri Light"/>
                <a:cs typeface="Calibri Light"/>
              </a:rPr>
              <a:t>Automatisar</a:t>
            </a:r>
            <a:r>
              <a:rPr lang="es-ES" dirty="0">
                <a:ea typeface="Calibri Light"/>
                <a:cs typeface="Calibri Light"/>
              </a:rPr>
              <a:t> el proceso para abrir el mapa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C3CBA6-1BBB-87C0-E03A-10799ACB2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from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subprocess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import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run</a:t>
            </a:r>
            <a:endParaRPr lang="es-ES" dirty="0">
              <a:solidFill>
                <a:srgbClr val="00B05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run("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firefox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 medellingraph.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html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",</a:t>
            </a:r>
            <a:r>
              <a:rPr lang="es-ES" dirty="0" err="1">
                <a:solidFill>
                  <a:srgbClr val="00B050"/>
                </a:solidFill>
                <a:ea typeface="+mn-lt"/>
                <a:cs typeface="+mn-lt"/>
              </a:rPr>
              <a:t>shell</a:t>
            </a:r>
            <a:r>
              <a:rPr lang="es-ES" dirty="0">
                <a:solidFill>
                  <a:srgbClr val="00B050"/>
                </a:solidFill>
                <a:ea typeface="+mn-lt"/>
                <a:cs typeface="+mn-lt"/>
              </a:rPr>
              <a:t>=True)</a:t>
            </a:r>
          </a:p>
          <a:p>
            <a:endParaRPr lang="es-E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19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1220D-6D74-5DC1-C614-010F7195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Calibri Light"/>
                <a:cs typeface="Calibri Light"/>
              </a:rPr>
              <a:t>observaciones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50543D-6E30-9495-6A48-2704C6F95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Problema por </a:t>
            </a:r>
            <a:r>
              <a:rPr lang="es-ES" dirty="0" err="1">
                <a:ea typeface="Calibri"/>
                <a:cs typeface="Calibri"/>
              </a:rPr>
              <a:t>algortimo</a:t>
            </a:r>
            <a:r>
              <a:rPr lang="es-ES" dirty="0">
                <a:ea typeface="Calibri"/>
                <a:cs typeface="Calibri"/>
              </a:rPr>
              <a:t> por ser </a:t>
            </a:r>
            <a:r>
              <a:rPr lang="es-ES" dirty="0" err="1">
                <a:ea typeface="Calibri"/>
                <a:cs typeface="Calibri"/>
              </a:rPr>
              <a:t>rapido</a:t>
            </a:r>
            <a:endParaRPr lang="es-E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No </a:t>
            </a:r>
            <a:r>
              <a:rPr lang="es-ES" err="1">
                <a:ea typeface="Calibri"/>
                <a:cs typeface="Calibri"/>
              </a:rPr>
              <a:t>conocia</a:t>
            </a:r>
            <a:r>
              <a:rPr lang="es-ES" dirty="0">
                <a:ea typeface="Calibri"/>
                <a:cs typeface="Calibri"/>
              </a:rPr>
              <a:t> </a:t>
            </a:r>
            <a:r>
              <a:rPr lang="es-ES" err="1">
                <a:ea typeface="Calibri"/>
                <a:cs typeface="Calibri"/>
              </a:rPr>
              <a:t>pyscript</a:t>
            </a:r>
            <a:r>
              <a:rPr lang="es-ES" dirty="0">
                <a:ea typeface="Calibri"/>
                <a:cs typeface="Calibri"/>
              </a:rPr>
              <a:t> y la pagina depende total del servidor</a:t>
            </a:r>
          </a:p>
          <a:p>
            <a:pPr marL="0" indent="0">
              <a:buNone/>
            </a:pPr>
            <a:r>
              <a:rPr lang="es-ES" dirty="0" err="1">
                <a:ea typeface="Calibri"/>
                <a:cs typeface="Calibri"/>
              </a:rPr>
              <a:t>Geocoding</a:t>
            </a:r>
            <a:endParaRPr lang="es-E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Setup.py es buena </a:t>
            </a:r>
            <a:r>
              <a:rPr lang="es-ES" dirty="0" err="1">
                <a:ea typeface="Calibri"/>
                <a:cs typeface="Calibri"/>
              </a:rPr>
              <a:t>opcion</a:t>
            </a:r>
          </a:p>
          <a:p>
            <a:pPr marL="0" indent="0">
              <a:buNone/>
            </a:pPr>
            <a:r>
              <a:rPr lang="es-ES" dirty="0">
                <a:ea typeface="Calibri"/>
                <a:cs typeface="Calibri"/>
              </a:rPr>
              <a:t>Se usa la misma </a:t>
            </a:r>
            <a:r>
              <a:rPr lang="es-ES" dirty="0" err="1">
                <a:ea typeface="Calibri"/>
                <a:cs typeface="Calibri"/>
              </a:rPr>
              <a:t>presentacion</a:t>
            </a:r>
            <a:r>
              <a:rPr lang="es-ES" dirty="0">
                <a:ea typeface="Calibri"/>
                <a:cs typeface="Calibri"/>
              </a:rPr>
              <a:t> que se uso para dar la clase</a:t>
            </a:r>
          </a:p>
        </p:txBody>
      </p:sp>
    </p:spTree>
    <p:extLst>
      <p:ext uri="{BB962C8B-B14F-4D97-AF65-F5344CB8AC3E}">
        <p14:creationId xmlns:p14="http://schemas.microsoft.com/office/powerpoint/2010/main" val="194551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10242-4F82-B3A3-8873-6E4E3321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¡GRACIAS</a:t>
            </a:r>
            <a:r>
              <a:rPr lang="en-US" b="1" dirty="0">
                <a:ea typeface="+mj-lt"/>
                <a:cs typeface="+mj-lt"/>
              </a:rPr>
              <a:t>!</a:t>
            </a:r>
            <a:endParaRPr lang="es-ES" b="1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5C66F-CCB3-E49F-AE19-7CA6289B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* Federico Lopez,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alguien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que a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sido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como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mi papa y un gran maestro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en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la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vida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la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programacion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* Brolin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otro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gran maestro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en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programacion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 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satuple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[::-1] de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mapas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datos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geograficos</a:t>
            </a:r>
            <a:endParaRPr lang="en-US">
              <a:solidFill>
                <a:srgbClr val="00B05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* Alejandra Arango.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Una amiga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muy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tesa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en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programacion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que medio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buenas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 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recomendaciones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con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err="1">
                <a:solidFill>
                  <a:srgbClr val="00B050"/>
                </a:solidFill>
                <a:latin typeface="Arial"/>
                <a:cs typeface="Arial"/>
              </a:rPr>
              <a:t>proyecto</a:t>
            </a:r>
            <a:endParaRPr lang="en-US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445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510242-4F82-B3A3-8873-6E4E3321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Light"/>
                <a:cs typeface="Calibri Light"/>
              </a:rPr>
              <a:t>Casos </a:t>
            </a:r>
            <a:r>
              <a:rPr lang="en-US" b="1" dirty="0" err="1">
                <a:latin typeface="Calibri Light"/>
                <a:cs typeface="Calibri Light"/>
              </a:rPr>
              <a:t>dedicados</a:t>
            </a:r>
            <a:endParaRPr lang="en-US" b="1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85C66F-CCB3-E49F-AE19-7CA6289B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55" y="1394305"/>
            <a:ext cx="6228006" cy="458137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Arial"/>
                <a:cs typeface="Arial"/>
              </a:rPr>
              <a:t>Santiago </a:t>
            </a:r>
            <a:r>
              <a:rPr lang="en-US" b="1" dirty="0" err="1">
                <a:solidFill>
                  <a:srgbClr val="00B050"/>
                </a:solidFill>
                <a:latin typeface="Arial"/>
                <a:cs typeface="Arial"/>
              </a:rPr>
              <a:t>hincapie</a:t>
            </a:r>
            <a:r>
              <a:rPr lang="en-US" b="1" dirty="0">
                <a:solidFill>
                  <a:srgbClr val="00B050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00B050"/>
                </a:solidFill>
                <a:latin typeface="Arial"/>
                <a:cs typeface="Arial"/>
              </a:rPr>
              <a:t>potes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, un amigo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muy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teso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que me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puso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contacto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con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profe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br>
              <a:rPr lang="en-US" b="1" dirty="0">
                <a:latin typeface="Arial"/>
                <a:cs typeface="Arial"/>
              </a:rPr>
            </a:br>
            <a:r>
              <a:rPr lang="en-US" b="1" dirty="0" err="1">
                <a:solidFill>
                  <a:srgbClr val="00B050"/>
                </a:solidFill>
                <a:latin typeface="Arial"/>
                <a:cs typeface="Arial"/>
              </a:rPr>
              <a:t>Vecionos</a:t>
            </a:r>
            <a:r>
              <a:rPr lang="en-US" b="1" dirty="0">
                <a:solidFill>
                  <a:srgbClr val="00B050"/>
                </a:solidFill>
                <a:latin typeface="Arial"/>
                <a:cs typeface="Arial"/>
              </a:rPr>
              <a:t> de concord:</a:t>
            </a:r>
            <a:endParaRPr lang="en-US" b="1">
              <a:solidFill>
                <a:srgbClr val="00B050"/>
              </a:solidFill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Arial"/>
                <a:cs typeface="Arial"/>
              </a:rPr>
              <a:t>Fallon, 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un amigo 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muy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teso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aprendi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un poco de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su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estilo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de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programacion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con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su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proyecto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de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mayas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triangulares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me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sirvio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para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este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proyecto</a:t>
            </a:r>
            <a:endParaRPr lang="en-US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Arial"/>
                <a:cs typeface="Arial"/>
              </a:rPr>
              <a:t>Sabina,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una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amiga que me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dio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una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idea para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experimentar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programa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y le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pedi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opiones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con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el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logo,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por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 que es </a:t>
            </a:r>
            <a:r>
              <a:rPr lang="en-US" dirty="0" err="1">
                <a:solidFill>
                  <a:srgbClr val="00B050"/>
                </a:solidFill>
                <a:latin typeface="Arial"/>
                <a:cs typeface="Arial"/>
              </a:rPr>
              <a:t>diseñadora</a:t>
            </a:r>
            <a:r>
              <a:rPr lang="en-US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6" descr="Imagen que contiene Mapa&#10;&#10;Descripción generada automáticamente">
            <a:extLst>
              <a:ext uri="{FF2B5EF4-FFF2-40B4-BE49-F238E27FC236}">
                <a16:creationId xmlns:a16="http://schemas.microsoft.com/office/drawing/2014/main" id="{F43F6F3B-2076-DB0F-A7A2-5813908A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51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E0F30265-DF45-9AE8-B795-FF82528A5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43" r="-3" b="-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506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a typeface="+mn-lt"/>
                <a:cs typeface="+mn-lt"/>
              </a:rPr>
              <a:t>Dijkstra</a:t>
            </a:r>
            <a:endParaRPr lang="es-ES" sz="3200" i="1" dirty="0" err="1">
              <a:cs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camino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corto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sin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superar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medio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ponderado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 </a:t>
            </a:r>
            <a:endParaRPr lang="en-US"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3874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Arial"/>
                <a:cs typeface="Arial"/>
                <a:sym typeface="Arial"/>
              </a:rPr>
              <a:t>Dijkstra</a:t>
            </a:r>
            <a:endParaRPr lang="es-ES" sz="3200">
              <a:cs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riesgo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promedio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ponderado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acoso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sin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superar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5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</a:t>
            </a:r>
            <a:endParaRPr lang="en-US" sz="2500" b="1" i="1" u="none" strike="noStrike" cap="none" dirty="0" err="1">
              <a:solidFill>
                <a:srgbClr val="001E33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3231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4973275"/>
            <a:ext cx="698310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solidFill>
                  <a:srgbClr val="001E33"/>
                </a:solidFill>
                <a:latin typeface="Arial"/>
                <a:cs typeface="Arial"/>
                <a:sym typeface="Arial"/>
              </a:rPr>
              <a:t>Dijikstra</a:t>
            </a:r>
            <a:endParaRPr lang="es-ES" dirty="0" err="1"/>
          </a:p>
        </p:txBody>
      </p:sp>
      <p:sp>
        <p:nvSpPr>
          <p:cNvPr id="393" name="Google Shape;393;p3"/>
          <p:cNvSpPr/>
          <p:nvPr/>
        </p:nvSpPr>
        <p:spPr>
          <a:xfrm>
            <a:off x="159347" y="5927749"/>
            <a:ext cx="10279327" cy="36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/>
            <a:r>
              <a:rPr lang="en-US" sz="1600" i="1" dirty="0">
                <a:latin typeface="Arial"/>
                <a:cs typeface="Arial"/>
                <a:sym typeface="Arial"/>
              </a:rPr>
              <a:t>Medellin se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convirtio</a:t>
            </a:r>
            <a:r>
              <a:rPr lang="en-US" sz="1600" i="1" dirty="0">
                <a:latin typeface="Arial"/>
                <a:cs typeface="Arial"/>
                <a:sym typeface="Arial"/>
              </a:rPr>
              <a:t>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en</a:t>
            </a:r>
            <a:r>
              <a:rPr lang="en-US" sz="1600" i="1" dirty="0">
                <a:latin typeface="Arial"/>
                <a:cs typeface="Arial"/>
                <a:sym typeface="Arial"/>
              </a:rPr>
              <a:t> un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grafo</a:t>
            </a:r>
            <a:r>
              <a:rPr lang="en-US" sz="1600" i="1" dirty="0">
                <a:latin typeface="Arial"/>
                <a:cs typeface="Arial"/>
                <a:sym typeface="Arial"/>
              </a:rPr>
              <a:t>,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los</a:t>
            </a:r>
            <a:r>
              <a:rPr lang="en-US" sz="1600" i="1" dirty="0">
                <a:latin typeface="Arial"/>
                <a:cs typeface="Arial"/>
                <a:sym typeface="Arial"/>
              </a:rPr>
              <a:t> </a:t>
            </a:r>
            <a:r>
              <a:rPr lang="en-US" i="1" dirty="0" err="1">
                <a:latin typeface="Arial"/>
                <a:cs typeface="Arial"/>
                <a:sym typeface="Arial"/>
              </a:rPr>
              <a:t>nodos</a:t>
            </a:r>
            <a:r>
              <a:rPr lang="en-US" sz="1600" i="1" dirty="0">
                <a:latin typeface="Arial"/>
                <a:cs typeface="Arial"/>
                <a:sym typeface="Arial"/>
              </a:rPr>
              <a:t>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como</a:t>
            </a:r>
            <a:r>
              <a:rPr lang="en-US" sz="1600" i="1" dirty="0">
                <a:latin typeface="Arial"/>
                <a:cs typeface="Arial"/>
                <a:sym typeface="Arial"/>
              </a:rPr>
              <a:t> 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como</a:t>
            </a:r>
            <a:r>
              <a:rPr lang="en-US" sz="1600" i="1" dirty="0">
                <a:latin typeface="Arial"/>
                <a:cs typeface="Arial"/>
                <a:sym typeface="Arial"/>
              </a:rPr>
              <a:t>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intercecciones</a:t>
            </a:r>
            <a:r>
              <a:rPr lang="en-US" sz="1600" i="1" dirty="0">
                <a:latin typeface="Arial"/>
                <a:cs typeface="Arial"/>
                <a:sym typeface="Arial"/>
              </a:rPr>
              <a:t> y las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calles</a:t>
            </a:r>
            <a:r>
              <a:rPr lang="en-US" sz="1600" i="1" dirty="0">
                <a:latin typeface="Arial"/>
                <a:cs typeface="Arial"/>
                <a:sym typeface="Arial"/>
              </a:rPr>
              <a:t> </a:t>
            </a:r>
            <a:r>
              <a:rPr lang="en-US" sz="1600" i="1" dirty="0" err="1">
                <a:latin typeface="Arial"/>
                <a:cs typeface="Arial"/>
                <a:sym typeface="Arial"/>
              </a:rPr>
              <a:t>como</a:t>
            </a:r>
            <a:r>
              <a:rPr lang="en-US" sz="1600" i="1" dirty="0">
                <a:latin typeface="Arial"/>
                <a:cs typeface="Arial"/>
                <a:sym typeface="Arial"/>
              </a:rPr>
              <a:t> vertices,</a:t>
            </a:r>
            <a:endParaRPr lang="en-US" sz="1600" i="1">
              <a:cs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4" descr="Mapa&#10;&#10;Descripción generada automáticamente">
            <a:extLst>
              <a:ext uri="{FF2B5EF4-FFF2-40B4-BE49-F238E27FC236}">
                <a16:creationId xmlns:a16="http://schemas.microsoft.com/office/drawing/2014/main" id="{75FA8903-E4CC-BC9F-734A-D078FFE3F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5" y="2041285"/>
            <a:ext cx="5467715" cy="256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  <a:buFont typeface="Arial"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V 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son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vertices E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son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200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nodos</a:t>
            </a:r>
            <a:endParaRPr lang="en-US" sz="1400" b="1" i="0" u="none" strike="noStrike" cap="none" dirty="0" err="1">
              <a:solidFill>
                <a:srgbClr val="ED7D3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1279927100"/>
              </p:ext>
            </p:extLst>
          </p:nvPr>
        </p:nvGraphicFramePr>
        <p:xfrm>
          <a:off x="471720" y="1194240"/>
          <a:ext cx="6246500" cy="21945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temporal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2200" b="0" u="none" strike="noStrike" cap="none" dirty="0" err="1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dijikstra</a:t>
                      </a:r>
                      <a:endParaRPr lang="es-ES" dirty="0" err="1">
                        <a:solidFill>
                          <a:schemeClr val="bg1"/>
                        </a:solidFill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97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84" name="Google Shape;584;g1066244c191_0_133"/>
          <p:cNvGrpSpPr/>
          <p:nvPr/>
        </p:nvGrpSpPr>
        <p:grpSpPr>
          <a:xfrm>
            <a:off x="3799157" y="1879033"/>
            <a:ext cx="1462510" cy="2800097"/>
            <a:chOff x="630018" y="2539788"/>
            <a:chExt cx="1131832" cy="2728211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30018" y="2539788"/>
              <a:ext cx="1131832" cy="272821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  <a:buFont typeface="Arial"/>
              </a:pP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Usar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los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conocimientos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de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grafos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para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desarollar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un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proyecto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 que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quiero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hacer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 [Top secret]</a:t>
              </a:r>
              <a:endParaRPr lang="en-US"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854086" y="1875456"/>
            <a:ext cx="1534397" cy="2785721"/>
            <a:chOff x="572508" y="2525411"/>
            <a:chExt cx="1275605" cy="2857607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572508" y="2525411"/>
              <a:ext cx="1275605" cy="2857607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  <a:buFont typeface="Arial"/>
              </a:pP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Aprender</a:t>
              </a:r>
              <a:r>
                <a:rPr 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bases de </a:t>
              </a: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datos</a:t>
              </a:r>
              <a:r>
                <a:rPr lang="en-US" sz="17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</a:t>
              </a:r>
              <a:r>
                <a:rPr lang="en-US" sz="17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relacionadas</a:t>
              </a:r>
              <a:endParaRPr lang="en-US" sz="1700" b="1" i="0" u="none" strike="noStrike" cap="none" dirty="0" err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584;g1066244c191_0_133">
            <a:extLst>
              <a:ext uri="{FF2B5EF4-FFF2-40B4-BE49-F238E27FC236}">
                <a16:creationId xmlns:a16="http://schemas.microsoft.com/office/drawing/2014/main" id="{D2C38CC8-9524-55BD-3BA4-38640AC0B475}"/>
              </a:ext>
            </a:extLst>
          </p:cNvPr>
          <p:cNvGrpSpPr/>
          <p:nvPr/>
        </p:nvGrpSpPr>
        <p:grpSpPr>
          <a:xfrm>
            <a:off x="9492591" y="1879031"/>
            <a:ext cx="1462510" cy="2800097"/>
            <a:chOff x="630018" y="2539786"/>
            <a:chExt cx="1131832" cy="2728211"/>
          </a:xfrm>
        </p:grpSpPr>
        <p:sp>
          <p:nvSpPr>
            <p:cNvPr id="64" name="Google Shape;585;g1066244c191_0_133">
              <a:extLst>
                <a:ext uri="{FF2B5EF4-FFF2-40B4-BE49-F238E27FC236}">
                  <a16:creationId xmlns:a16="http://schemas.microsoft.com/office/drawing/2014/main" id="{1B3E31C3-4483-BBE1-DAB1-C411A23C1A92}"/>
                </a:ext>
              </a:extLst>
            </p:cNvPr>
            <p:cNvSpPr/>
            <p:nvPr/>
          </p:nvSpPr>
          <p:spPr>
            <a:xfrm>
              <a:off x="630018" y="2539786"/>
              <a:ext cx="1131832" cy="272821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  <a:buFont typeface="Arial"/>
              </a:pP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Implementar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iot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para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una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base de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datos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 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relacionada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para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el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proyecto</a:t>
              </a:r>
              <a:r>
                <a:rPr lang="en-US" sz="1600" b="1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</a:rPr>
                <a:t> [top secret]</a:t>
              </a:r>
              <a:endParaRPr lang="en-US"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65" name="Google Shape;586;g1066244c191_0_133">
              <a:extLst>
                <a:ext uri="{FF2B5EF4-FFF2-40B4-BE49-F238E27FC236}">
                  <a16:creationId xmlns:a16="http://schemas.microsoft.com/office/drawing/2014/main" id="{7135E5C4-C5F5-CAA7-D28D-78A3BD56FF1C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" name="Google Shape;587;g1066244c191_0_133">
              <a:extLst>
                <a:ext uri="{FF2B5EF4-FFF2-40B4-BE49-F238E27FC236}">
                  <a16:creationId xmlns:a16="http://schemas.microsoft.com/office/drawing/2014/main" id="{2589B4D7-C8D2-596C-0A8E-63E286156D92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" name="Google Shape;588;g1066244c191_0_133">
              <a:extLst>
                <a:ext uri="{FF2B5EF4-FFF2-40B4-BE49-F238E27FC236}">
                  <a16:creationId xmlns:a16="http://schemas.microsoft.com/office/drawing/2014/main" id="{24E9D163-AB1C-2AB6-E9EA-EB06AD80F6D0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" name="Google Shape;589;g1066244c191_0_133">
              <a:extLst>
                <a:ext uri="{FF2B5EF4-FFF2-40B4-BE49-F238E27FC236}">
                  <a16:creationId xmlns:a16="http://schemas.microsoft.com/office/drawing/2014/main" id="{CB0954ED-3F0A-ED78-E06C-3EA60DB10123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" name="Google Shape;590;g1066244c191_0_133">
              <a:extLst>
                <a:ext uri="{FF2B5EF4-FFF2-40B4-BE49-F238E27FC236}">
                  <a16:creationId xmlns:a16="http://schemas.microsoft.com/office/drawing/2014/main" id="{523CA583-7210-ACDE-2D62-1BBB405DB5E9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" name="Google Shape;591;g1066244c191_0_133">
              <a:extLst>
                <a:ext uri="{FF2B5EF4-FFF2-40B4-BE49-F238E27FC236}">
                  <a16:creationId xmlns:a16="http://schemas.microsoft.com/office/drawing/2014/main" id="{593A7E01-84BC-2C69-F9A0-5E63187C7108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" name="Google Shape;584;g1066244c191_0_133">
            <a:extLst>
              <a:ext uri="{FF2B5EF4-FFF2-40B4-BE49-F238E27FC236}">
                <a16:creationId xmlns:a16="http://schemas.microsoft.com/office/drawing/2014/main" id="{658B7F4F-1BB4-4413-9478-E23B2A5C1D99}"/>
              </a:ext>
            </a:extLst>
          </p:cNvPr>
          <p:cNvGrpSpPr/>
          <p:nvPr/>
        </p:nvGrpSpPr>
        <p:grpSpPr>
          <a:xfrm>
            <a:off x="6645873" y="1879030"/>
            <a:ext cx="1462510" cy="2800097"/>
            <a:chOff x="630018" y="2539786"/>
            <a:chExt cx="1131832" cy="2728211"/>
          </a:xfrm>
        </p:grpSpPr>
        <p:sp>
          <p:nvSpPr>
            <p:cNvPr id="72" name="Google Shape;585;g1066244c191_0_133">
              <a:extLst>
                <a:ext uri="{FF2B5EF4-FFF2-40B4-BE49-F238E27FC236}">
                  <a16:creationId xmlns:a16="http://schemas.microsoft.com/office/drawing/2014/main" id="{F9F0D579-6B9C-92E7-238C-8169B6FD3B67}"/>
                </a:ext>
              </a:extLst>
            </p:cNvPr>
            <p:cNvSpPr/>
            <p:nvPr/>
          </p:nvSpPr>
          <p:spPr>
            <a:xfrm>
              <a:off x="630018" y="2539786"/>
              <a:ext cx="1131832" cy="272821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  <a:ea typeface="+mn-lt"/>
                  <a:cs typeface="+mn-lt"/>
                </a:rPr>
                <a:t>Para </a:t>
              </a:r>
              <a:r>
                <a:rPr lang="en-US" sz="1600" b="1" dirty="0" err="1">
                  <a:solidFill>
                    <a:srgbClr val="FFFFFF"/>
                  </a:solidFill>
                  <a:ea typeface="+mn-lt"/>
                  <a:cs typeface="+mn-lt"/>
                </a:rPr>
                <a:t>mejorar</a:t>
              </a:r>
              <a:r>
                <a:rPr lang="en-US" sz="1600" b="1" dirty="0">
                  <a:solidFill>
                    <a:srgbClr val="FFFFFF"/>
                  </a:solidFill>
                  <a:ea typeface="+mn-lt"/>
                  <a:cs typeface="+mn-lt"/>
                </a:rPr>
                <a:t> mi </a:t>
              </a:r>
              <a:r>
                <a:rPr lang="en-US" sz="1600" b="1" dirty="0" err="1">
                  <a:solidFill>
                    <a:srgbClr val="FFFFFF"/>
                  </a:solidFill>
                  <a:ea typeface="+mn-lt"/>
                  <a:cs typeface="+mn-lt"/>
                </a:rPr>
                <a:t>pagina</a:t>
              </a:r>
              <a:r>
                <a:rPr lang="en-US" sz="1600" b="1" dirty="0">
                  <a:solidFill>
                    <a:srgbClr val="FFFFFF"/>
                  </a:solidFill>
                  <a:ea typeface="+mn-lt"/>
                  <a:cs typeface="+mn-lt"/>
                </a:rPr>
                <a:t> web con </a:t>
              </a:r>
              <a:r>
                <a:rPr lang="en-US" sz="1600" b="1" dirty="0" err="1">
                  <a:solidFill>
                    <a:srgbClr val="FFFFFF"/>
                  </a:solidFill>
                  <a:ea typeface="+mn-lt"/>
                  <a:cs typeface="+mn-lt"/>
                </a:rPr>
                <a:t>pydeck</a:t>
              </a:r>
            </a:p>
            <a:p>
              <a:pPr algn="ctr"/>
              <a:r>
                <a:rPr lang="en-US" sz="1600" dirty="0">
                  <a:ea typeface="+mn-lt"/>
                  <a:cs typeface="+mn-lt"/>
                  <a:hlinkClick r:id="rId4"/>
                </a:rPr>
                <a:t>https://jero98772.pythonanywhere.com/</a:t>
              </a:r>
              <a:endParaRPr lang="en-US">
                <a:ea typeface="+mn-lt"/>
                <a:cs typeface="+mn-lt"/>
              </a:endParaRPr>
            </a:p>
            <a:p>
              <a:pPr algn="ctr">
                <a:buSzPts val="1100"/>
                <a:buFont typeface="Arial"/>
              </a:pPr>
              <a:endParaRPr lang="en-US" sz="1600" b="1" i="0" u="none" strike="noStrike" cap="none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73" name="Google Shape;586;g1066244c191_0_133">
              <a:extLst>
                <a:ext uri="{FF2B5EF4-FFF2-40B4-BE49-F238E27FC236}">
                  <a16:creationId xmlns:a16="http://schemas.microsoft.com/office/drawing/2014/main" id="{1DF94693-1BE1-65FF-DA35-DCDA1E566135}"/>
                </a:ext>
              </a:extLst>
            </p:cNvPr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" name="Google Shape;587;g1066244c191_0_133">
              <a:extLst>
                <a:ext uri="{FF2B5EF4-FFF2-40B4-BE49-F238E27FC236}">
                  <a16:creationId xmlns:a16="http://schemas.microsoft.com/office/drawing/2014/main" id="{1394BC3A-A77C-6A02-1786-7707D0995641}"/>
                </a:ext>
              </a:extLst>
            </p:cNvPr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" name="Google Shape;588;g1066244c191_0_133">
              <a:extLst>
                <a:ext uri="{FF2B5EF4-FFF2-40B4-BE49-F238E27FC236}">
                  <a16:creationId xmlns:a16="http://schemas.microsoft.com/office/drawing/2014/main" id="{E0B161DC-B1BD-D13D-440D-D3ECEDF04466}"/>
                </a:ext>
              </a:extLst>
            </p:cNvPr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" name="Google Shape;589;g1066244c191_0_133">
              <a:extLst>
                <a:ext uri="{FF2B5EF4-FFF2-40B4-BE49-F238E27FC236}">
                  <a16:creationId xmlns:a16="http://schemas.microsoft.com/office/drawing/2014/main" id="{A29C51DF-5DD6-A932-68DB-2EC8BE8298EB}"/>
                </a:ext>
              </a:extLst>
            </p:cNvPr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" name="Google Shape;590;g1066244c191_0_133">
              <a:extLst>
                <a:ext uri="{FF2B5EF4-FFF2-40B4-BE49-F238E27FC236}">
                  <a16:creationId xmlns:a16="http://schemas.microsoft.com/office/drawing/2014/main" id="{CFC0F591-6A09-93CF-4C25-823405FF1FAE}"/>
                </a:ext>
              </a:extLst>
            </p:cNvPr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" name="Google Shape;591;g1066244c191_0_133">
              <a:extLst>
                <a:ext uri="{FF2B5EF4-FFF2-40B4-BE49-F238E27FC236}">
                  <a16:creationId xmlns:a16="http://schemas.microsoft.com/office/drawing/2014/main" id="{F4414FDF-09FB-3D9B-B28F-CAF3E54E19A2}"/>
                </a:ext>
              </a:extLst>
            </p:cNvPr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80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43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Office Theme</vt:lpstr>
      <vt:lpstr>Office Theme</vt:lpstr>
      <vt:lpstr>Tema de Office</vt:lpstr>
      <vt:lpstr>Proyecto Datos 2022-1 el waze teniendo en cuenta el acoso y peligrosidad de medellin Al otro lado</vt:lpstr>
      <vt:lpstr>Acoplando las diapositivas de mauricio...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Casos de prueba</vt:lpstr>
      <vt:lpstr>Presentación de PowerPoint</vt:lpstr>
      <vt:lpstr>Presentación de PowerPoint</vt:lpstr>
      <vt:lpstr>Presentación de PowerPoint</vt:lpstr>
      <vt:lpstr>Explicacion del proyecto para la clase</vt:lpstr>
      <vt:lpstr>Instalar packetes de python con pip</vt:lpstr>
      <vt:lpstr>Leer datos con pandas en csv, primera entrega</vt:lpstr>
      <vt:lpstr>Leer datos con pandas en json, primera entrega</vt:lpstr>
      <vt:lpstr>Leer los datos desde la nuve</vt:lpstr>
      <vt:lpstr>No me gustan los pandas</vt:lpstr>
      <vt:lpstr>Pandas puede ...</vt:lpstr>
      <vt:lpstr>Alternativa a pandas para leer el archivo</vt:lpstr>
      <vt:lpstr>Alternativas mas mejores a la anterior para leer el archivo</vt:lpstr>
      <vt:lpstr>¿error de los datos Nan o infinito, no hay nombre?</vt:lpstr>
      <vt:lpstr>Ya leimos los datos ahora que?</vt:lpstr>
      <vt:lpstr>Entender medellin como un grafo</vt:lpstr>
      <vt:lpstr>Crear un grafo como lista de adyacencia</vt:lpstr>
      <vt:lpstr>Mauricio dijo NetworkX</vt:lpstr>
      <vt:lpstr>Alternativas mas mejores a la anterior para leer el archivo parte 2</vt:lpstr>
      <vt:lpstr>Aplicar el agoritmo</vt:lpstr>
      <vt:lpstr>Aplicar el agoritmo</vt:lpstr>
      <vt:lpstr>Muchos problemas al instalar geopandas</vt:lpstr>
      <vt:lpstr>pydeck</vt:lpstr>
      <vt:lpstr>Deck</vt:lpstr>
      <vt:lpstr>Mapa</vt:lpstr>
      <vt:lpstr>Mapa vacio sin datos</vt:lpstr>
      <vt:lpstr>Mapa con las calles , osea vertices</vt:lpstr>
      <vt:lpstr>Capa para puntos como nodos de color 8924FA</vt:lpstr>
      <vt:lpstr>Crear ruta</vt:lpstr>
      <vt:lpstr>Jupiter y pydeck</vt:lpstr>
      <vt:lpstr>Automatisar el proceso para abrir el mapa</vt:lpstr>
      <vt:lpstr>observaciones</vt:lpstr>
      <vt:lpstr>¡GRACIAS!</vt:lpstr>
      <vt:lpstr>Casos dedicados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852</cp:revision>
  <dcterms:created xsi:type="dcterms:W3CDTF">2022-05-10T00:16:04Z</dcterms:created>
  <dcterms:modified xsi:type="dcterms:W3CDTF">2022-05-14T20:21:55Z</dcterms:modified>
</cp:coreProperties>
</file>